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0"/>
  </p:notesMasterIdLst>
  <p:handoutMasterIdLst>
    <p:handoutMasterId r:id="rId41"/>
  </p:handoutMasterIdLst>
  <p:sldIdLst>
    <p:sldId id="265" r:id="rId3"/>
    <p:sldId id="347" r:id="rId4"/>
    <p:sldId id="308" r:id="rId5"/>
    <p:sldId id="310" r:id="rId6"/>
    <p:sldId id="318" r:id="rId7"/>
    <p:sldId id="319" r:id="rId8"/>
    <p:sldId id="320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11" r:id="rId19"/>
    <p:sldId id="312" r:id="rId20"/>
    <p:sldId id="313" r:id="rId21"/>
    <p:sldId id="314" r:id="rId22"/>
    <p:sldId id="321" r:id="rId23"/>
    <p:sldId id="322" r:id="rId24"/>
    <p:sldId id="324" r:id="rId25"/>
    <p:sldId id="325" r:id="rId26"/>
    <p:sldId id="326" r:id="rId27"/>
    <p:sldId id="323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6" r:id="rId38"/>
    <p:sldId id="348" r:id="rId39"/>
  </p:sldIdLst>
  <p:sldSz cx="12188825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9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46" d="100"/>
          <a:sy n="46" d="100"/>
        </p:scale>
        <p:origin x="588" y="4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gur%20Duru\Google%20Drive\The%20Wave_\N&#252;fus\Population%20Exc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tr-TR"/>
              <a:t>Population Census Results between the years 1965-2009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/>
              </a:solidFill>
              <a:effectLst/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Sheet1!$A$1:$A$10</c:f>
              <c:strCache>
                <c:ptCount val="10"/>
                <c:pt idx="0">
                  <c:v>1965</c:v>
                </c:pt>
                <c:pt idx="1">
                  <c:v>1970</c:v>
                </c:pt>
                <c:pt idx="2">
                  <c:v>1975</c:v>
                </c:pt>
                <c:pt idx="3">
                  <c:v>1980</c:v>
                </c:pt>
                <c:pt idx="4">
                  <c:v>1985</c:v>
                </c:pt>
                <c:pt idx="5">
                  <c:v>1990</c:v>
                </c:pt>
                <c:pt idx="6">
                  <c:v>2000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Sheet1!$A$1:$A$10</c:f>
              <c:numCache>
                <c:formatCode>General</c:formatCode>
                <c:ptCount val="10"/>
                <c:pt idx="0">
                  <c:v>1965</c:v>
                </c:pt>
                <c:pt idx="1">
                  <c:v>1970</c:v>
                </c:pt>
                <c:pt idx="2">
                  <c:v>1975</c:v>
                </c:pt>
                <c:pt idx="3">
                  <c:v>1980</c:v>
                </c:pt>
                <c:pt idx="4">
                  <c:v>1985</c:v>
                </c:pt>
                <c:pt idx="5">
                  <c:v>1990</c:v>
                </c:pt>
                <c:pt idx="6">
                  <c:v>2000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</c:numCache>
            </c:numRef>
          </c:cat>
          <c:val>
            <c:numRef>
              <c:f>Sheet1!$B$1:$B$10</c:f>
              <c:numCache>
                <c:formatCode>General</c:formatCode>
                <c:ptCount val="10"/>
                <c:pt idx="0">
                  <c:v>4028</c:v>
                </c:pt>
                <c:pt idx="1">
                  <c:v>4517</c:v>
                </c:pt>
                <c:pt idx="2">
                  <c:v>6557</c:v>
                </c:pt>
                <c:pt idx="3">
                  <c:v>6892</c:v>
                </c:pt>
                <c:pt idx="4">
                  <c:v>6479</c:v>
                </c:pt>
                <c:pt idx="5">
                  <c:v>6705</c:v>
                </c:pt>
                <c:pt idx="6">
                  <c:v>13038</c:v>
                </c:pt>
                <c:pt idx="7">
                  <c:v>8453</c:v>
                </c:pt>
                <c:pt idx="8">
                  <c:v>10715</c:v>
                </c:pt>
                <c:pt idx="9">
                  <c:v>10395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84394080"/>
        <c:axId val="84394640"/>
      </c:barChart>
      <c:catAx>
        <c:axId val="84394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YEARS</a:t>
                </a:r>
              </a:p>
            </c:rich>
          </c:tx>
          <c:layout>
            <c:manualLayout>
              <c:xMode val="edge"/>
              <c:yMode val="edge"/>
              <c:x val="0.4733756386824769"/>
              <c:y val="0.934348512266418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defRPr>
            </a:pPr>
            <a:endParaRPr lang="tr-TR"/>
          </a:p>
        </c:txPr>
        <c:crossAx val="84394640"/>
        <c:crosses val="autoZero"/>
        <c:auto val="1"/>
        <c:lblAlgn val="ctr"/>
        <c:lblOffset val="100"/>
        <c:noMultiLvlLbl val="0"/>
      </c:catAx>
      <c:valAx>
        <c:axId val="8439464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accent5"/>
              </a:solidFill>
              <a:prstDash val="solid"/>
              <a:miter lim="800000"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/>
                  <a:t>POPULATION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84394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accent6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Population Calculation Curves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Sheet1!$C$58</c:f>
              <c:strCache>
                <c:ptCount val="1"/>
                <c:pt idx="0">
                  <c:v>The Arithmetic Extrapolation Method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Sheet1!$B$60:$B$79</c:f>
              <c:numCache>
                <c:formatCode>General</c:formatCode>
                <c:ptCount val="20"/>
                <c:pt idx="0">
                  <c:v>1965</c:v>
                </c:pt>
                <c:pt idx="1">
                  <c:v>1970</c:v>
                </c:pt>
                <c:pt idx="2">
                  <c:v>1975</c:v>
                </c:pt>
                <c:pt idx="3">
                  <c:v>1980</c:v>
                </c:pt>
                <c:pt idx="4">
                  <c:v>1985</c:v>
                </c:pt>
                <c:pt idx="5">
                  <c:v>1990</c:v>
                </c:pt>
                <c:pt idx="6">
                  <c:v>2000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2011</c:v>
                </c:pt>
                <c:pt idx="11">
                  <c:v>2012</c:v>
                </c:pt>
                <c:pt idx="12">
                  <c:v>2015</c:v>
                </c:pt>
                <c:pt idx="13">
                  <c:v>2020</c:v>
                </c:pt>
                <c:pt idx="14">
                  <c:v>2025</c:v>
                </c:pt>
                <c:pt idx="15">
                  <c:v>2030</c:v>
                </c:pt>
                <c:pt idx="16">
                  <c:v>2035</c:v>
                </c:pt>
                <c:pt idx="17">
                  <c:v>2040</c:v>
                </c:pt>
                <c:pt idx="18">
                  <c:v>2045</c:v>
                </c:pt>
                <c:pt idx="19">
                  <c:v>2050</c:v>
                </c:pt>
              </c:numCache>
            </c:numRef>
          </c:xVal>
          <c:yVal>
            <c:numRef>
              <c:f>Sheet1!$C$60:$C$79</c:f>
              <c:numCache>
                <c:formatCode>General</c:formatCode>
                <c:ptCount val="20"/>
                <c:pt idx="0">
                  <c:v>4028</c:v>
                </c:pt>
                <c:pt idx="1">
                  <c:v>4517</c:v>
                </c:pt>
                <c:pt idx="2">
                  <c:v>6557</c:v>
                </c:pt>
                <c:pt idx="3">
                  <c:v>6892</c:v>
                </c:pt>
                <c:pt idx="4">
                  <c:v>6479</c:v>
                </c:pt>
                <c:pt idx="5">
                  <c:v>6705</c:v>
                </c:pt>
                <c:pt idx="6">
                  <c:v>13038</c:v>
                </c:pt>
                <c:pt idx="7">
                  <c:v>8453</c:v>
                </c:pt>
                <c:pt idx="8">
                  <c:v>10715</c:v>
                </c:pt>
                <c:pt idx="9">
                  <c:v>10395</c:v>
                </c:pt>
                <c:pt idx="10">
                  <c:v>17389</c:v>
                </c:pt>
                <c:pt idx="11">
                  <c:v>17366</c:v>
                </c:pt>
                <c:pt idx="12">
                  <c:v>18024</c:v>
                </c:pt>
                <c:pt idx="13">
                  <c:v>19120</c:v>
                </c:pt>
                <c:pt idx="14">
                  <c:v>20216</c:v>
                </c:pt>
                <c:pt idx="15">
                  <c:v>21312</c:v>
                </c:pt>
                <c:pt idx="16">
                  <c:v>22408</c:v>
                </c:pt>
                <c:pt idx="17">
                  <c:v>23504</c:v>
                </c:pt>
                <c:pt idx="18">
                  <c:v>24600</c:v>
                </c:pt>
                <c:pt idx="19">
                  <c:v>25696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DEF-405E-B094-B499A5510E31}"/>
            </c:ext>
          </c:extLst>
        </c:ser>
        <c:ser>
          <c:idx val="1"/>
          <c:order val="1"/>
          <c:tx>
            <c:strRef>
              <c:f>Sheet1!$E$58</c:f>
              <c:strCache>
                <c:ptCount val="1"/>
                <c:pt idx="0">
                  <c:v>The Geometric Extrapolation Method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Sheet1!$B$60:$B$79</c:f>
              <c:numCache>
                <c:formatCode>General</c:formatCode>
                <c:ptCount val="20"/>
                <c:pt idx="0">
                  <c:v>1965</c:v>
                </c:pt>
                <c:pt idx="1">
                  <c:v>1970</c:v>
                </c:pt>
                <c:pt idx="2">
                  <c:v>1975</c:v>
                </c:pt>
                <c:pt idx="3">
                  <c:v>1980</c:v>
                </c:pt>
                <c:pt idx="4">
                  <c:v>1985</c:v>
                </c:pt>
                <c:pt idx="5">
                  <c:v>1990</c:v>
                </c:pt>
                <c:pt idx="6">
                  <c:v>2000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2011</c:v>
                </c:pt>
                <c:pt idx="11">
                  <c:v>2012</c:v>
                </c:pt>
                <c:pt idx="12">
                  <c:v>2015</c:v>
                </c:pt>
                <c:pt idx="13">
                  <c:v>2020</c:v>
                </c:pt>
                <c:pt idx="14">
                  <c:v>2025</c:v>
                </c:pt>
                <c:pt idx="15">
                  <c:v>2030</c:v>
                </c:pt>
                <c:pt idx="16">
                  <c:v>2035</c:v>
                </c:pt>
                <c:pt idx="17">
                  <c:v>2040</c:v>
                </c:pt>
                <c:pt idx="18">
                  <c:v>2045</c:v>
                </c:pt>
                <c:pt idx="19">
                  <c:v>2050</c:v>
                </c:pt>
              </c:numCache>
            </c:numRef>
          </c:xVal>
          <c:yVal>
            <c:numRef>
              <c:f>Sheet1!$E$60:$E$79</c:f>
              <c:numCache>
                <c:formatCode>General</c:formatCode>
                <c:ptCount val="20"/>
                <c:pt idx="0">
                  <c:v>4028</c:v>
                </c:pt>
                <c:pt idx="1">
                  <c:v>4517</c:v>
                </c:pt>
                <c:pt idx="2">
                  <c:v>6557</c:v>
                </c:pt>
                <c:pt idx="3">
                  <c:v>6892</c:v>
                </c:pt>
                <c:pt idx="4">
                  <c:v>6479</c:v>
                </c:pt>
                <c:pt idx="5">
                  <c:v>6705</c:v>
                </c:pt>
                <c:pt idx="6">
                  <c:v>13038</c:v>
                </c:pt>
                <c:pt idx="7">
                  <c:v>8453</c:v>
                </c:pt>
                <c:pt idx="8">
                  <c:v>10715</c:v>
                </c:pt>
                <c:pt idx="9">
                  <c:v>10395</c:v>
                </c:pt>
                <c:pt idx="10">
                  <c:v>17389</c:v>
                </c:pt>
                <c:pt idx="11">
                  <c:v>17366</c:v>
                </c:pt>
                <c:pt idx="12">
                  <c:v>18713</c:v>
                </c:pt>
                <c:pt idx="13">
                  <c:v>21194</c:v>
                </c:pt>
                <c:pt idx="14">
                  <c:v>24004</c:v>
                </c:pt>
                <c:pt idx="15">
                  <c:v>27187</c:v>
                </c:pt>
                <c:pt idx="16">
                  <c:v>30791</c:v>
                </c:pt>
                <c:pt idx="17">
                  <c:v>34874</c:v>
                </c:pt>
                <c:pt idx="18">
                  <c:v>39497</c:v>
                </c:pt>
                <c:pt idx="19">
                  <c:v>44734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DEF-405E-B094-B499A5510E31}"/>
            </c:ext>
          </c:extLst>
        </c:ser>
        <c:ser>
          <c:idx val="2"/>
          <c:order val="2"/>
          <c:tx>
            <c:strRef>
              <c:f>Sheet1!$G$58</c:f>
              <c:strCache>
                <c:ptCount val="1"/>
                <c:pt idx="0">
                  <c:v>The Turkish Bank of Provinces Mehod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Sheet1!$B$60:$B$79</c:f>
              <c:numCache>
                <c:formatCode>General</c:formatCode>
                <c:ptCount val="20"/>
                <c:pt idx="0">
                  <c:v>1965</c:v>
                </c:pt>
                <c:pt idx="1">
                  <c:v>1970</c:v>
                </c:pt>
                <c:pt idx="2">
                  <c:v>1975</c:v>
                </c:pt>
                <c:pt idx="3">
                  <c:v>1980</c:v>
                </c:pt>
                <c:pt idx="4">
                  <c:v>1985</c:v>
                </c:pt>
                <c:pt idx="5">
                  <c:v>1990</c:v>
                </c:pt>
                <c:pt idx="6">
                  <c:v>2000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2011</c:v>
                </c:pt>
                <c:pt idx="11">
                  <c:v>2012</c:v>
                </c:pt>
                <c:pt idx="12">
                  <c:v>2015</c:v>
                </c:pt>
                <c:pt idx="13">
                  <c:v>2020</c:v>
                </c:pt>
                <c:pt idx="14">
                  <c:v>2025</c:v>
                </c:pt>
                <c:pt idx="15">
                  <c:v>2030</c:v>
                </c:pt>
                <c:pt idx="16">
                  <c:v>2035</c:v>
                </c:pt>
                <c:pt idx="17">
                  <c:v>2040</c:v>
                </c:pt>
                <c:pt idx="18">
                  <c:v>2045</c:v>
                </c:pt>
                <c:pt idx="19">
                  <c:v>2050</c:v>
                </c:pt>
              </c:numCache>
            </c:numRef>
          </c:xVal>
          <c:yVal>
            <c:numRef>
              <c:f>Sheet1!$G$60:$G$79</c:f>
              <c:numCache>
                <c:formatCode>General</c:formatCode>
                <c:ptCount val="20"/>
                <c:pt idx="0">
                  <c:v>4028</c:v>
                </c:pt>
                <c:pt idx="1">
                  <c:v>4517</c:v>
                </c:pt>
                <c:pt idx="2">
                  <c:v>6557</c:v>
                </c:pt>
                <c:pt idx="3">
                  <c:v>6892</c:v>
                </c:pt>
                <c:pt idx="4">
                  <c:v>6479</c:v>
                </c:pt>
                <c:pt idx="5">
                  <c:v>6705</c:v>
                </c:pt>
                <c:pt idx="6">
                  <c:v>13038</c:v>
                </c:pt>
                <c:pt idx="7">
                  <c:v>8453</c:v>
                </c:pt>
                <c:pt idx="8">
                  <c:v>10715</c:v>
                </c:pt>
                <c:pt idx="9">
                  <c:v>10395</c:v>
                </c:pt>
                <c:pt idx="10">
                  <c:v>17389</c:v>
                </c:pt>
                <c:pt idx="11">
                  <c:v>17366</c:v>
                </c:pt>
                <c:pt idx="12">
                  <c:v>17893</c:v>
                </c:pt>
                <c:pt idx="13">
                  <c:v>18805</c:v>
                </c:pt>
                <c:pt idx="14">
                  <c:v>19765</c:v>
                </c:pt>
                <c:pt idx="15">
                  <c:v>20773</c:v>
                </c:pt>
                <c:pt idx="16">
                  <c:v>21832</c:v>
                </c:pt>
                <c:pt idx="17">
                  <c:v>22946</c:v>
                </c:pt>
                <c:pt idx="18">
                  <c:v>24116</c:v>
                </c:pt>
                <c:pt idx="19">
                  <c:v>25347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ADEF-405E-B094-B499A5510E31}"/>
            </c:ext>
          </c:extLst>
        </c:ser>
        <c:ser>
          <c:idx val="3"/>
          <c:order val="3"/>
          <c:tx>
            <c:strRef>
              <c:f>Sheet1!$I$58</c:f>
              <c:strCache>
                <c:ptCount val="1"/>
                <c:pt idx="0">
                  <c:v>Logistic S-Curve Method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Sheet1!$B$60:$B$79</c:f>
              <c:numCache>
                <c:formatCode>General</c:formatCode>
                <c:ptCount val="20"/>
                <c:pt idx="0">
                  <c:v>1965</c:v>
                </c:pt>
                <c:pt idx="1">
                  <c:v>1970</c:v>
                </c:pt>
                <c:pt idx="2">
                  <c:v>1975</c:v>
                </c:pt>
                <c:pt idx="3">
                  <c:v>1980</c:v>
                </c:pt>
                <c:pt idx="4">
                  <c:v>1985</c:v>
                </c:pt>
                <c:pt idx="5">
                  <c:v>1990</c:v>
                </c:pt>
                <c:pt idx="6">
                  <c:v>2000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2011</c:v>
                </c:pt>
                <c:pt idx="11">
                  <c:v>2012</c:v>
                </c:pt>
                <c:pt idx="12">
                  <c:v>2015</c:v>
                </c:pt>
                <c:pt idx="13">
                  <c:v>2020</c:v>
                </c:pt>
                <c:pt idx="14">
                  <c:v>2025</c:v>
                </c:pt>
                <c:pt idx="15">
                  <c:v>2030</c:v>
                </c:pt>
                <c:pt idx="16">
                  <c:v>2035</c:v>
                </c:pt>
                <c:pt idx="17">
                  <c:v>2040</c:v>
                </c:pt>
                <c:pt idx="18">
                  <c:v>2045</c:v>
                </c:pt>
                <c:pt idx="19">
                  <c:v>2050</c:v>
                </c:pt>
              </c:numCache>
            </c:numRef>
          </c:xVal>
          <c:yVal>
            <c:numRef>
              <c:f>Sheet1!$I$60:$I$79</c:f>
              <c:numCache>
                <c:formatCode>General</c:formatCode>
                <c:ptCount val="20"/>
                <c:pt idx="0">
                  <c:v>4028</c:v>
                </c:pt>
                <c:pt idx="1">
                  <c:v>4517</c:v>
                </c:pt>
                <c:pt idx="2">
                  <c:v>6557</c:v>
                </c:pt>
                <c:pt idx="3">
                  <c:v>6892</c:v>
                </c:pt>
                <c:pt idx="4">
                  <c:v>6479</c:v>
                </c:pt>
                <c:pt idx="5">
                  <c:v>6705</c:v>
                </c:pt>
                <c:pt idx="6">
                  <c:v>13038</c:v>
                </c:pt>
                <c:pt idx="7">
                  <c:v>8453</c:v>
                </c:pt>
                <c:pt idx="8">
                  <c:v>10715</c:v>
                </c:pt>
                <c:pt idx="9">
                  <c:v>10395</c:v>
                </c:pt>
                <c:pt idx="10">
                  <c:v>17389</c:v>
                </c:pt>
                <c:pt idx="11">
                  <c:v>17366</c:v>
                </c:pt>
                <c:pt idx="12">
                  <c:v>19670</c:v>
                </c:pt>
                <c:pt idx="13">
                  <c:v>19717</c:v>
                </c:pt>
                <c:pt idx="14">
                  <c:v>19741</c:v>
                </c:pt>
                <c:pt idx="15">
                  <c:v>19753</c:v>
                </c:pt>
                <c:pt idx="16">
                  <c:v>19760</c:v>
                </c:pt>
                <c:pt idx="17">
                  <c:v>19763</c:v>
                </c:pt>
                <c:pt idx="18">
                  <c:v>19765</c:v>
                </c:pt>
                <c:pt idx="19">
                  <c:v>19766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ADEF-405E-B094-B499A5510E31}"/>
            </c:ext>
          </c:extLst>
        </c:ser>
        <c:ser>
          <c:idx val="4"/>
          <c:order val="4"/>
          <c:tx>
            <c:strRef>
              <c:f>Sheet1!$K$58</c:f>
              <c:strCache>
                <c:ptCount val="1"/>
                <c:pt idx="0">
                  <c:v>Declining Growth Rate Method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xVal>
            <c:numRef>
              <c:f>Sheet1!$B$60:$B$79</c:f>
              <c:numCache>
                <c:formatCode>General</c:formatCode>
                <c:ptCount val="20"/>
                <c:pt idx="0">
                  <c:v>1965</c:v>
                </c:pt>
                <c:pt idx="1">
                  <c:v>1970</c:v>
                </c:pt>
                <c:pt idx="2">
                  <c:v>1975</c:v>
                </c:pt>
                <c:pt idx="3">
                  <c:v>1980</c:v>
                </c:pt>
                <c:pt idx="4">
                  <c:v>1985</c:v>
                </c:pt>
                <c:pt idx="5">
                  <c:v>1990</c:v>
                </c:pt>
                <c:pt idx="6">
                  <c:v>2000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2011</c:v>
                </c:pt>
                <c:pt idx="11">
                  <c:v>2012</c:v>
                </c:pt>
                <c:pt idx="12">
                  <c:v>2015</c:v>
                </c:pt>
                <c:pt idx="13">
                  <c:v>2020</c:v>
                </c:pt>
                <c:pt idx="14">
                  <c:v>2025</c:v>
                </c:pt>
                <c:pt idx="15">
                  <c:v>2030</c:v>
                </c:pt>
                <c:pt idx="16">
                  <c:v>2035</c:v>
                </c:pt>
                <c:pt idx="17">
                  <c:v>2040</c:v>
                </c:pt>
                <c:pt idx="18">
                  <c:v>2045</c:v>
                </c:pt>
                <c:pt idx="19">
                  <c:v>2050</c:v>
                </c:pt>
              </c:numCache>
            </c:numRef>
          </c:xVal>
          <c:yVal>
            <c:numRef>
              <c:f>Sheet1!$K$60:$K$79</c:f>
              <c:numCache>
                <c:formatCode>General</c:formatCode>
                <c:ptCount val="20"/>
                <c:pt idx="0">
                  <c:v>4028</c:v>
                </c:pt>
                <c:pt idx="1">
                  <c:v>4517</c:v>
                </c:pt>
                <c:pt idx="2">
                  <c:v>6557</c:v>
                </c:pt>
                <c:pt idx="3">
                  <c:v>6892</c:v>
                </c:pt>
                <c:pt idx="4">
                  <c:v>6479</c:v>
                </c:pt>
                <c:pt idx="5">
                  <c:v>6705</c:v>
                </c:pt>
                <c:pt idx="6">
                  <c:v>13038</c:v>
                </c:pt>
                <c:pt idx="7">
                  <c:v>8453</c:v>
                </c:pt>
                <c:pt idx="8">
                  <c:v>10715</c:v>
                </c:pt>
                <c:pt idx="9">
                  <c:v>10395</c:v>
                </c:pt>
                <c:pt idx="10">
                  <c:v>17389</c:v>
                </c:pt>
                <c:pt idx="11">
                  <c:v>17366</c:v>
                </c:pt>
                <c:pt idx="12" formatCode="0">
                  <c:v>19267</c:v>
                </c:pt>
                <c:pt idx="13" formatCode="0">
                  <c:v>19470</c:v>
                </c:pt>
                <c:pt idx="14" formatCode="0">
                  <c:v>19590</c:v>
                </c:pt>
                <c:pt idx="15" formatCode="0">
                  <c:v>19662</c:v>
                </c:pt>
                <c:pt idx="16" formatCode="0">
                  <c:v>19704</c:v>
                </c:pt>
                <c:pt idx="17" formatCode="0">
                  <c:v>19730</c:v>
                </c:pt>
                <c:pt idx="18" formatCode="0">
                  <c:v>19745</c:v>
                </c:pt>
                <c:pt idx="19" formatCode="0">
                  <c:v>19754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ADEF-405E-B094-B499A5510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399120"/>
        <c:axId val="84399680"/>
      </c:scatterChart>
      <c:valAx>
        <c:axId val="84399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84399680"/>
        <c:crosses val="autoZero"/>
        <c:crossBetween val="midCat"/>
      </c:valAx>
      <c:valAx>
        <c:axId val="84399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populatıon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843991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C69C6-EE0B-4D8B-9C71-C36EFED094F2}" type="datetimeFigureOut">
              <a:rPr lang="en-US"/>
              <a:t>12/6/2023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DD202-58A1-4ABD-B068-DFFCA0C44EA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21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12/6/2023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arge ocean wave" title="Ocean Wav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6551612" cy="6857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4411" y="0"/>
            <a:ext cx="457201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08813" y="1600200"/>
            <a:ext cx="4572001" cy="3733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08813" y="5562599"/>
            <a:ext cx="4571999" cy="83502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none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12/6/2023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609600"/>
            <a:ext cx="19812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609600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12/6/2023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12/6/2023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6812" y="1616074"/>
            <a:ext cx="7315198" cy="272732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6814" y="4495800"/>
            <a:ext cx="7315198" cy="167322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12/6/2023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9613" y="1828800"/>
            <a:ext cx="4419599" cy="4419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4015" y="1828800"/>
            <a:ext cx="4419600" cy="4419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057400">
              <a:defRPr sz="1600"/>
            </a:lvl6pPr>
            <a:lvl7pPr marL="2057400">
              <a:defRPr sz="1600"/>
            </a:lvl7pPr>
            <a:lvl8pPr marL="2057400">
              <a:defRPr sz="1600"/>
            </a:lvl8pPr>
            <a:lvl9pPr marL="205740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12/6/2023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8022" y="1828800"/>
            <a:ext cx="441655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78022" y="2743200"/>
            <a:ext cx="4416552" cy="350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5472" y="1828800"/>
            <a:ext cx="4416552" cy="8382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5472" y="2743200"/>
            <a:ext cx="4416552" cy="3505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 marL="2057400">
              <a:defRPr sz="1400"/>
            </a:lvl5pPr>
            <a:lvl6pPr marL="2057400">
              <a:defRPr sz="1400"/>
            </a:lvl6pPr>
            <a:lvl7pPr marL="2057400">
              <a:defRPr sz="1400"/>
            </a:lvl7pPr>
            <a:lvl8pPr marL="2057400">
              <a:defRPr sz="1400"/>
            </a:lvl8pPr>
            <a:lvl9pPr marL="2057400"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12/6/2023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12/6/2023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rge ocean wave (semitransparent)" title="Ocean Wav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"/>
            <a:ext cx="12188824" cy="6857887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12/6/2023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3" y="588963"/>
            <a:ext cx="3657600" cy="2840037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4" y="588963"/>
            <a:ext cx="5486400" cy="558006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9613" y="3581399"/>
            <a:ext cx="3657600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12/6/2023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94461" y="588963"/>
            <a:ext cx="5486352" cy="5580062"/>
          </a:xfrm>
          <a:prstGeom prst="rect">
            <a:avLst/>
          </a:prstGeom>
          <a:solidFill>
            <a:srgbClr val="1B5D7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07494" y="805658"/>
            <a:ext cx="5060286" cy="514667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3" y="588963"/>
            <a:ext cx="3657600" cy="2840038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9613" y="3581399"/>
            <a:ext cx="3657600" cy="258762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12/6/2023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06171C"/>
            </a:gs>
            <a:gs pos="100000">
              <a:srgbClr val="134251"/>
            </a:gs>
            <a:gs pos="65000">
              <a:srgbClr val="13425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arge ocean wave (semitransparent)" title="Ocean Wav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"/>
            <a:ext cx="12188824" cy="6857887"/>
          </a:xfrm>
          <a:prstGeom prst="rect">
            <a:avLst/>
          </a:prstGeom>
        </p:spPr>
      </p:pic>
      <p:pic>
        <p:nvPicPr>
          <p:cNvPr id="10" name="Picture 9" descr="Large ocean wave" title="Ocean Wave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34758" cy="68579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06156" y="0"/>
            <a:ext cx="228601" cy="6858000"/>
          </a:xfrm>
          <a:prstGeom prst="rect">
            <a:avLst/>
          </a:prstGeom>
          <a:solidFill>
            <a:srgbClr val="13425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9612" y="381000"/>
            <a:ext cx="9144001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9612" y="1828800"/>
            <a:ext cx="9144001" cy="441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12/6/2023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1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68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haber711.com/trabzon-turizmi-gelisiyor/" TargetMode="External"/><Relationship Id="rId3" Type="http://schemas.openxmlformats.org/officeDocument/2006/relationships/hyperlink" Target="http://www.dizayngrup.com/" TargetMode="External"/><Relationship Id="rId7" Type="http://schemas.openxmlformats.org/officeDocument/2006/relationships/hyperlink" Target="http://www.haberx.com/bakan_isik_arsinde_yatirim_adasini_gorusecek(17,n,12044910,494).aspx" TargetMode="External"/><Relationship Id="rId2" Type="http://schemas.openxmlformats.org/officeDocument/2006/relationships/hyperlink" Target="http://www.worldbank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ajanstrabzon.com/davutoglu-arsinin-onunde-yatirim-adasi-kuruyoruz.html" TargetMode="External"/><Relationship Id="rId5" Type="http://schemas.openxmlformats.org/officeDocument/2006/relationships/hyperlink" Target="http://www.61saat.com/bolgesel/arsin-osb-de-istihdam-ve-ihracat-rakamlari-aciklandi-h241734.html" TargetMode="External"/><Relationship Id="rId4" Type="http://schemas.openxmlformats.org/officeDocument/2006/relationships/hyperlink" Target="http://www.ilbank.gov.tr/" TargetMode="External"/><Relationship Id="rId9" Type="http://schemas.openxmlformats.org/officeDocument/2006/relationships/hyperlink" Target="http://trabzon.tarim.gov.tr/Haber/66/Ilimiz-Projelerle-Gelisiyo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1"/>
            </a:gs>
            <a:gs pos="0">
              <a:srgbClr val="134251">
                <a:alpha val="99000"/>
                <a:lumMod val="52000"/>
              </a:srgbClr>
            </a:gs>
            <a:gs pos="0">
              <a:schemeClr val="bg2">
                <a:lumMod val="0"/>
                <a:lumOff val="100000"/>
                <a:alpha val="57000"/>
              </a:schemeClr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704013" y="-2514600"/>
            <a:ext cx="5334000" cy="4953000"/>
          </a:xfrm>
        </p:spPr>
        <p:txBody>
          <a:bodyPr>
            <a:normAutofit/>
          </a:bodyPr>
          <a:lstStyle/>
          <a:p>
            <a:pPr algn="ctr"/>
            <a:r>
              <a:rPr lang="tr-TR" sz="2400" dirty="0" smtClean="0">
                <a:solidFill>
                  <a:schemeClr val="accent1">
                    <a:lumMod val="75000"/>
                  </a:schemeClr>
                </a:solidFill>
              </a:rPr>
              <a:t>MIDDLE EAST TECHNICAL UNIVERSITY</a:t>
            </a:r>
            <a:br>
              <a:rPr lang="tr-TR" sz="24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tr-TR" sz="3600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tr-TR" sz="3600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tr-TR" sz="2000" dirty="0" smtClean="0">
                <a:solidFill>
                  <a:schemeClr val="accent1">
                    <a:lumMod val="75000"/>
                  </a:schemeClr>
                </a:solidFill>
              </a:rPr>
              <a:t>DEPARTMENT OF CIVIL ENGINEERING</a:t>
            </a:r>
            <a:br>
              <a:rPr lang="tr-TR" sz="2000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62998" y="3449148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>
                <a:solidFill>
                  <a:schemeClr val="accent1">
                    <a:lumMod val="75000"/>
                  </a:schemeClr>
                </a:solidFill>
              </a:rPr>
              <a:t>CE 410 </a:t>
            </a:r>
          </a:p>
          <a:p>
            <a:pPr algn="ctr"/>
            <a:r>
              <a:rPr lang="tr-TR" dirty="0" smtClean="0">
                <a:solidFill>
                  <a:schemeClr val="accent1">
                    <a:lumMod val="75000"/>
                  </a:schemeClr>
                </a:solidFill>
              </a:rPr>
              <a:t>CIVIL ENGINEERING DESIGN</a:t>
            </a:r>
            <a:endParaRPr lang="tr-TR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http://haber.sol.org.tr/sites/default/files/images/odtu_logo_1_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784" y="2202343"/>
            <a:ext cx="1977628" cy="131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65926" y="4177184"/>
            <a:ext cx="5410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 dirty="0">
                <a:solidFill>
                  <a:schemeClr val="accent1">
                    <a:lumMod val="75000"/>
                  </a:schemeClr>
                </a:solidFill>
              </a:rPr>
              <a:t>DESIGN OF WASTEWATER AND STORMWATER </a:t>
            </a:r>
            <a:endParaRPr lang="tr-TR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tr-TR" sz="1600" dirty="0" smtClean="0">
                <a:solidFill>
                  <a:schemeClr val="accent1">
                    <a:lumMod val="75000"/>
                  </a:schemeClr>
                </a:solidFill>
              </a:rPr>
              <a:t>SYSTEMS </a:t>
            </a:r>
            <a:r>
              <a:rPr lang="tr-TR" sz="1600" dirty="0">
                <a:solidFill>
                  <a:schemeClr val="accent1">
                    <a:lumMod val="75000"/>
                  </a:schemeClr>
                </a:solidFill>
              </a:rPr>
              <a:t>OF ARSİN, TRABZON</a:t>
            </a:r>
          </a:p>
          <a:p>
            <a:pPr algn="ctr"/>
            <a:endParaRPr lang="tr-TR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 descr="C:\Users\Mustak\AppData\Local\Microsoft\Windows\INetCache\Content.Word\the_Wave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2" y="5451321"/>
            <a:ext cx="2337435" cy="1061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751012" y="30126"/>
            <a:ext cx="9142413" cy="1466850"/>
          </a:xfrm>
        </p:spPr>
        <p:txBody>
          <a:bodyPr>
            <a:normAutofit/>
          </a:bodyPr>
          <a:lstStyle/>
          <a:p>
            <a:r>
              <a:rPr lang="tr-TR" b="1" dirty="0" smtClean="0"/>
              <a:t>POPULATION VERSUS DAILY DEMAND</a:t>
            </a:r>
            <a:endParaRPr lang="tr-TR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318707"/>
              </p:ext>
            </p:extLst>
          </p:nvPr>
        </p:nvGraphicFramePr>
        <p:xfrm>
          <a:off x="2970212" y="1828800"/>
          <a:ext cx="5961369" cy="45230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64075"/>
                <a:gridCol w="2897294"/>
              </a:tblGrid>
              <a:tr h="7862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Population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Daily water demand (lt/day/cap)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6228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0-3000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60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6228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3000-5000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60-80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6228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5000-10000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70-80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6228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</a:rPr>
                        <a:t>10000-30000</a:t>
                      </a:r>
                      <a:endParaRPr lang="tr-T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80-100</a:t>
                      </a:r>
                      <a:endParaRPr lang="tr-TR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6228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</a:rPr>
                        <a:t>30000-50000</a:t>
                      </a:r>
                      <a:endParaRPr lang="tr-TR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100-120</a:t>
                      </a:r>
                      <a:endParaRPr lang="tr-TR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6228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>
                          <a:effectLst/>
                        </a:rPr>
                        <a:t>50000-100000</a:t>
                      </a:r>
                      <a:endParaRPr lang="tr-T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120-170</a:t>
                      </a:r>
                      <a:endParaRPr lang="tr-T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84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2412" y="381000"/>
            <a:ext cx="9144000" cy="1219200"/>
          </a:xfrm>
        </p:spPr>
        <p:txBody>
          <a:bodyPr/>
          <a:lstStyle/>
          <a:p>
            <a:pPr algn="ctr"/>
            <a:r>
              <a:rPr lang="tr-TR" b="1" dirty="0" smtClean="0"/>
              <a:t>DIVISION OF ARSIN REGION</a:t>
            </a:r>
            <a:endParaRPr lang="tr-TR" b="1" dirty="0"/>
          </a:p>
        </p:txBody>
      </p:sp>
      <p:pic>
        <p:nvPicPr>
          <p:cNvPr id="4" name="Picture 3" descr="C:\Users\Student\Downloads\arsin-uydu-yazılı-alanlar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12" y="1752600"/>
            <a:ext cx="10510727" cy="43543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923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smtClean="0"/>
              <a:t>REGIONS OUTPUT DISCHARGES</a:t>
            </a:r>
            <a:endParaRPr lang="tr-TR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834633"/>
              </p:ext>
            </p:extLst>
          </p:nvPr>
        </p:nvGraphicFramePr>
        <p:xfrm>
          <a:off x="2440579" y="3200400"/>
          <a:ext cx="8222065" cy="26619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95564"/>
                <a:gridCol w="1428038"/>
                <a:gridCol w="1532654"/>
                <a:gridCol w="1143884"/>
                <a:gridCol w="1121925"/>
              </a:tblGrid>
              <a:tr h="3656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tr-TR" sz="1600" b="1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Region I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Region II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Region III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Total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72601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Coast (m)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1203.5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3060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720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4983.5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47288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Area (ha)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57.52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190.00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54.97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302.49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3656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Population (p/ha)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90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100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75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99.18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3656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Population (p)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5177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19000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6523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>
                          <a:effectLst/>
                        </a:rPr>
                        <a:t>30700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3656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Discharge (lt/s)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11.98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43.98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15.10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b="1" dirty="0">
                          <a:effectLst/>
                        </a:rPr>
                        <a:t>71.06</a:t>
                      </a:r>
                      <a:endParaRPr lang="tr-T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46412" y="2086481"/>
                <a:ext cx="6296784" cy="6276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79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799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tr-TR" sz="1799">
                              <a:latin typeface="Cambria Math" panose="02040503050406030204" pitchFamily="18" charset="0"/>
                            </a:rPr>
                            <m:t>2050</m:t>
                          </m:r>
                        </m:sub>
                      </m:sSub>
                      <m:r>
                        <a:rPr lang="tr-TR" sz="1799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799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1799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tr-TR" sz="1799" i="1">
                              <a:latin typeface="Cambria Math" panose="02040503050406030204" pitchFamily="18" charset="0"/>
                            </a:rPr>
                            <m:t>𝑙</m:t>
                          </m:r>
                          <m:f>
                            <m:fPr>
                              <m:type m:val="lin"/>
                              <m:ctrlPr>
                                <a:rPr lang="tr-TR" sz="1799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1799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tr-TR" sz="1799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  <m:r>
                            <a:rPr lang="tr-TR" sz="1799" i="1">
                              <a:latin typeface="Cambria Math" panose="02040503050406030204" pitchFamily="18" charset="0"/>
                            </a:rPr>
                            <m:t>𝑎</m:t>
                          </m:r>
                          <m:f>
                            <m:fPr>
                              <m:type m:val="lin"/>
                              <m:ctrlPr>
                                <a:rPr lang="tr-TR" sz="1799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1799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tr-TR" sz="1799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lang="tr-TR" sz="1799" i="1">
                              <a:latin typeface="Cambria Math" panose="02040503050406030204" pitchFamily="18" charset="0"/>
                            </a:rPr>
                            <m:t>𝑎𝑝</m:t>
                          </m:r>
                          <m:r>
                            <a:rPr lang="tr-TR" sz="1799">
                              <a:latin typeface="Cambria Math" panose="02040503050406030204" pitchFamily="18" charset="0"/>
                            </a:rPr>
                            <m:t>∗5177</m:t>
                          </m:r>
                        </m:num>
                        <m:den>
                          <m:r>
                            <a:rPr lang="tr-TR" sz="1799">
                              <a:latin typeface="Cambria Math" panose="02040503050406030204" pitchFamily="18" charset="0"/>
                            </a:rPr>
                            <m:t>24∗3600</m:t>
                          </m:r>
                        </m:den>
                      </m:f>
                      <m:r>
                        <a:rPr lang="tr-TR" sz="1799">
                          <a:latin typeface="Cambria Math" panose="02040503050406030204" pitchFamily="18" charset="0"/>
                        </a:rPr>
                        <m:t>∗2=11,98 </m:t>
                      </m:r>
                      <m:r>
                        <a:rPr lang="tr-TR" sz="1799" i="1">
                          <a:latin typeface="Cambria Math" panose="02040503050406030204" pitchFamily="18" charset="0"/>
                        </a:rPr>
                        <m:t>𝑙</m:t>
                      </m:r>
                      <m:f>
                        <m:fPr>
                          <m:type m:val="lin"/>
                          <m:ctrlPr>
                            <a:rPr lang="tr-TR" sz="1799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1799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tr-TR" sz="1799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tr-TR" sz="1799" i="1">
                          <a:latin typeface="Cambria Math" panose="02040503050406030204" pitchFamily="18" charset="0"/>
                        </a:rPr>
                        <m:t>𝑒𝑐</m:t>
                      </m:r>
                    </m:oMath>
                  </m:oMathPara>
                </a14:m>
                <a:endParaRPr lang="tr-TR" sz="1799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412" y="2086481"/>
                <a:ext cx="6296784" cy="6276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95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17612" y="228600"/>
            <a:ext cx="9144000" cy="1219200"/>
          </a:xfrm>
        </p:spPr>
        <p:txBody>
          <a:bodyPr/>
          <a:lstStyle/>
          <a:p>
            <a:pPr algn="ctr"/>
            <a:r>
              <a:rPr lang="tr-TR" b="1" dirty="0"/>
              <a:t>REGIONS OUTPUT DISCHARGES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676400"/>
            <a:ext cx="10531475" cy="4764087"/>
          </a:xfrm>
        </p:spPr>
      </p:pic>
    </p:spTree>
    <p:extLst>
      <p:ext uri="{BB962C8B-B14F-4D97-AF65-F5344CB8AC3E}">
        <p14:creationId xmlns:p14="http://schemas.microsoft.com/office/powerpoint/2010/main" val="25669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:\Users\Student\Downloads\arsin-bolunmus-uydu-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81" y="1691141"/>
            <a:ext cx="10533638" cy="4764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059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783394"/>
              </p:ext>
            </p:extLst>
          </p:nvPr>
        </p:nvGraphicFramePr>
        <p:xfrm>
          <a:off x="1973181" y="1912318"/>
          <a:ext cx="8775145" cy="33692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35687"/>
                <a:gridCol w="1000967"/>
                <a:gridCol w="3169729"/>
                <a:gridCol w="2168762"/>
              </a:tblGrid>
              <a:tr h="4813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Diameter (mm)</a:t>
                      </a:r>
                      <a:endParaRPr lang="tr-T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Slope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Max Discharge (lt/s)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Velocity(m/s)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</a:tr>
              <a:tr h="4813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150</a:t>
                      </a:r>
                      <a:endParaRPr lang="tr-T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1/150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20,21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1,143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</a:tr>
              <a:tr h="4813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1/200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37,69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1,2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</a:tr>
              <a:tr h="4813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250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1/250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61,12</a:t>
                      </a:r>
                      <a:endParaRPr lang="tr-T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1,245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</a:tr>
              <a:tr h="4813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300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1/300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90,72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1,283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</a:tr>
              <a:tr h="4813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400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1/400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169,21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1,347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</a:tr>
              <a:tr h="4813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500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1/500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274,41</a:t>
                      </a:r>
                      <a:endParaRPr lang="tr-TR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1,398</a:t>
                      </a:r>
                      <a:endParaRPr lang="tr-T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1325218"/>
          </a:xfrm>
        </p:spPr>
        <p:txBody>
          <a:bodyPr/>
          <a:lstStyle/>
          <a:p>
            <a:pPr algn="ctr"/>
            <a:r>
              <a:rPr lang="tr-TR" b="1" dirty="0" smtClean="0"/>
              <a:t>SLOPE PROVISIONS OF </a:t>
            </a:r>
            <a:r>
              <a:rPr lang="en-US" b="1" dirty="0" smtClean="0"/>
              <a:t>BANK OF PROVINCES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41096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293812" y="381000"/>
            <a:ext cx="9144000" cy="1219200"/>
          </a:xfrm>
        </p:spPr>
        <p:txBody>
          <a:bodyPr/>
          <a:lstStyle/>
          <a:p>
            <a:pPr algn="ctr"/>
            <a:r>
              <a:rPr lang="tr-TR" b="1" dirty="0" smtClean="0"/>
              <a:t>ROUGH ESTIMATION OF MAIN PIPES DIAMETER BETWEEN STATIONS</a:t>
            </a:r>
            <a:endParaRPr lang="tr-TR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39827990"/>
              </p:ext>
            </p:extLst>
          </p:nvPr>
        </p:nvGraphicFramePr>
        <p:xfrm>
          <a:off x="760412" y="1752600"/>
          <a:ext cx="10611746" cy="47332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28111"/>
                <a:gridCol w="1938937"/>
                <a:gridCol w="917064"/>
                <a:gridCol w="2227157"/>
                <a:gridCol w="1100477"/>
              </a:tblGrid>
              <a:tr h="10582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Pipe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Pipe Length (m)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Region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Rise Point Gap (m)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# of Rise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5003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250 mm Pipe Distance From 0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1610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I&amp;II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1000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</a:tr>
              <a:tr h="10582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250 mm Pipe Distance From 1610 m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1700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II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1250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</a:tr>
              <a:tr h="10582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300 mm Pipe Distance From 3310 m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1020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II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1500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</a:tr>
              <a:tr h="10582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200 mm Pipe Distance From 4330 m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650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III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1000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252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5770" y="385507"/>
            <a:ext cx="9144001" cy="1219200"/>
          </a:xfrm>
        </p:spPr>
        <p:txBody>
          <a:bodyPr/>
          <a:lstStyle/>
          <a:p>
            <a:r>
              <a:rPr lang="tr-TR" dirty="0" smtClean="0"/>
              <a:t>Selected Area</a:t>
            </a:r>
            <a:br>
              <a:rPr lang="tr-TR" dirty="0" smtClean="0"/>
            </a:b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525517" y="1524000"/>
            <a:ext cx="3555571" cy="4408722"/>
          </a:xfrm>
        </p:spPr>
        <p:txBody>
          <a:bodyPr/>
          <a:lstStyle/>
          <a:p>
            <a:r>
              <a:rPr lang="tr-TR" dirty="0" smtClean="0"/>
              <a:t>In the second region</a:t>
            </a:r>
          </a:p>
          <a:p>
            <a:r>
              <a:rPr lang="tr-TR" dirty="0" smtClean="0"/>
              <a:t>Area of 65 hectars</a:t>
            </a:r>
          </a:p>
          <a:p>
            <a:r>
              <a:rPr lang="tr-TR" dirty="0" smtClean="0"/>
              <a:t>Population of 6500 </a:t>
            </a:r>
          </a:p>
          <a:p>
            <a:r>
              <a:rPr lang="tr-TR" dirty="0" smtClean="0"/>
              <a:t>Limited by water-stream from the east</a:t>
            </a:r>
          </a:p>
          <a:p>
            <a:r>
              <a:rPr lang="tr-TR" dirty="0" smtClean="0"/>
              <a:t>Includes one pump station placed by the main line</a:t>
            </a:r>
          </a:p>
          <a:p>
            <a:endParaRPr lang="tr-TR" dirty="0"/>
          </a:p>
        </p:txBody>
      </p:sp>
      <p:pic>
        <p:nvPicPr>
          <p:cNvPr id="5" name="Content Placeholder 4" descr="C:\Users\Student\Downloads\SECILEN ALAN.jpg"/>
          <p:cNvPicPr>
            <a:picLocks noGrp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219200"/>
            <a:ext cx="7162800" cy="48550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0215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22412" y="152400"/>
            <a:ext cx="9144001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tr-TR" dirty="0" smtClean="0"/>
              <a:t>Flow Directions by Streets</a:t>
            </a:r>
            <a:endParaRPr lang="tr-TR" dirty="0"/>
          </a:p>
        </p:txBody>
      </p:sp>
      <p:pic>
        <p:nvPicPr>
          <p:cNvPr id="5" name="Picture 4" descr="C:\Users\Student\Downloads\akış yönleri yağmur için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4" y="1371600"/>
            <a:ext cx="8991599" cy="5045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753006" y="1524000"/>
            <a:ext cx="3328082" cy="4408722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288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306918"/>
            <a:ext cx="9144001" cy="1219200"/>
          </a:xfrm>
        </p:spPr>
        <p:txBody>
          <a:bodyPr/>
          <a:lstStyle/>
          <a:p>
            <a:r>
              <a:rPr lang="tr-TR" dirty="0" smtClean="0"/>
              <a:t>Detailing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54620" y="2088292"/>
            <a:ext cx="4416552" cy="3505200"/>
          </a:xfrm>
        </p:spPr>
        <p:txBody>
          <a:bodyPr/>
          <a:lstStyle/>
          <a:p>
            <a:r>
              <a:rPr lang="tr-TR" sz="2800" dirty="0" smtClean="0"/>
              <a:t>Conduits</a:t>
            </a:r>
          </a:p>
          <a:p>
            <a:r>
              <a:rPr lang="tr-TR" sz="2800" dirty="0" smtClean="0"/>
              <a:t>Manholes</a:t>
            </a:r>
          </a:p>
          <a:p>
            <a:r>
              <a:rPr lang="tr-TR" sz="2800" dirty="0" smtClean="0"/>
              <a:t>Elevations</a:t>
            </a:r>
          </a:p>
          <a:p>
            <a:r>
              <a:rPr lang="tr-TR" sz="2800" dirty="0" smtClean="0"/>
              <a:t>Flow-Flaps</a:t>
            </a:r>
          </a:p>
          <a:p>
            <a:endParaRPr lang="en-US" dirty="0"/>
          </a:p>
        </p:txBody>
      </p:sp>
      <p:pic>
        <p:nvPicPr>
          <p:cNvPr id="7" name="Picture 6" descr="C:\Users\Ugur Duru\AppData\Local\Microsoft\Windows\INetCache\Content.Word\klape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475" y="1752600"/>
            <a:ext cx="6489447" cy="4731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7898521" y="1338590"/>
            <a:ext cx="3225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dirty="0" smtClean="0"/>
              <a:t>What are shown?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7817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43224" y="840134"/>
            <a:ext cx="818038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smtClean="0"/>
              <a:t>Outline</a:t>
            </a:r>
          </a:p>
          <a:p>
            <a:endParaRPr lang="tr-TR" dirty="0" smtClean="0"/>
          </a:p>
          <a:p>
            <a:r>
              <a:rPr lang="tr-TR" sz="2000" dirty="0" smtClean="0"/>
              <a:t>1. Introduction</a:t>
            </a:r>
          </a:p>
          <a:p>
            <a:endParaRPr lang="tr-TR" sz="2000" dirty="0" smtClean="0"/>
          </a:p>
          <a:p>
            <a:r>
              <a:rPr lang="tr-TR" sz="2000" dirty="0" smtClean="0"/>
              <a:t>2. Population Estimation</a:t>
            </a:r>
          </a:p>
          <a:p>
            <a:endParaRPr lang="tr-TR" sz="2000" dirty="0" smtClean="0"/>
          </a:p>
          <a:p>
            <a:r>
              <a:rPr lang="tr-TR" sz="2000" dirty="0" smtClean="0"/>
              <a:t>3. Wastewater Quantity</a:t>
            </a:r>
          </a:p>
          <a:p>
            <a:endParaRPr lang="tr-TR" sz="2000" dirty="0" smtClean="0"/>
          </a:p>
          <a:p>
            <a:r>
              <a:rPr lang="tr-TR" sz="2000" dirty="0" smtClean="0"/>
              <a:t>4. Selected Area</a:t>
            </a:r>
          </a:p>
          <a:p>
            <a:endParaRPr lang="tr-TR" sz="2000" dirty="0" smtClean="0"/>
          </a:p>
          <a:p>
            <a:r>
              <a:rPr lang="tr-TR" sz="2000" dirty="0" smtClean="0"/>
              <a:t>5. </a:t>
            </a:r>
            <a:r>
              <a:rPr lang="tr-TR" sz="2000" dirty="0" err="1" smtClean="0"/>
              <a:t>Pump</a:t>
            </a:r>
            <a:r>
              <a:rPr lang="tr-TR" sz="2000" dirty="0" smtClean="0"/>
              <a:t> Station</a:t>
            </a:r>
          </a:p>
          <a:p>
            <a:endParaRPr lang="tr-TR" sz="2000" dirty="0" smtClean="0"/>
          </a:p>
          <a:p>
            <a:r>
              <a:rPr lang="tr-TR" sz="2000" dirty="0" smtClean="0"/>
              <a:t>6</a:t>
            </a:r>
            <a:r>
              <a:rPr lang="tr-TR" sz="2000" dirty="0"/>
              <a:t>. </a:t>
            </a:r>
            <a:r>
              <a:rPr lang="tr-TR" sz="2000" dirty="0" err="1"/>
              <a:t>Storm</a:t>
            </a:r>
            <a:r>
              <a:rPr lang="tr-TR" sz="2000" dirty="0"/>
              <a:t> </a:t>
            </a:r>
            <a:r>
              <a:rPr lang="tr-TR" sz="2000" dirty="0" err="1"/>
              <a:t>Water</a:t>
            </a:r>
            <a:r>
              <a:rPr lang="tr-TR" sz="2000" dirty="0"/>
              <a:t> </a:t>
            </a:r>
            <a:r>
              <a:rPr lang="tr-TR" sz="2000" dirty="0" err="1"/>
              <a:t>Drainage</a:t>
            </a:r>
            <a:endParaRPr lang="tr-TR" sz="2000" dirty="0"/>
          </a:p>
          <a:p>
            <a:endParaRPr lang="tr-TR" sz="2000" dirty="0" smtClean="0"/>
          </a:p>
          <a:p>
            <a:r>
              <a:rPr lang="tr-TR" sz="2000" dirty="0" smtClean="0"/>
              <a:t>7. Conclusion</a:t>
            </a:r>
          </a:p>
          <a:p>
            <a:endParaRPr lang="tr-TR" sz="2000" dirty="0" smtClean="0"/>
          </a:p>
          <a:p>
            <a:r>
              <a:rPr lang="tr-TR" sz="2000" dirty="0" smtClean="0"/>
              <a:t>8. References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206409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7145" y="381000"/>
            <a:ext cx="9144001" cy="1219200"/>
          </a:xfrm>
        </p:spPr>
        <p:txBody>
          <a:bodyPr/>
          <a:lstStyle/>
          <a:p>
            <a:r>
              <a:rPr lang="tr-TR" dirty="0" smtClean="0"/>
              <a:t>External Flows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23212" y="1905000"/>
                <a:ext cx="4450601" cy="2557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i="1" dirty="0"/>
                  <a:t> </a:t>
                </a:r>
                <a:r>
                  <a:rPr lang="tr-TR" i="1" dirty="0" smtClean="0"/>
                  <a:t>        </a:t>
                </a:r>
                <a:r>
                  <a:rPr lang="tr-TR" i="1" u="sng" dirty="0" smtClean="0"/>
                  <a:t>Using the formula;</a:t>
                </a:r>
              </a:p>
              <a:p>
                <a:endParaRPr lang="tr-TR" i="1" u="sng" dirty="0" smtClean="0"/>
              </a:p>
              <a:p>
                <a:endParaRPr lang="tr-TR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𝑑𝑎𝑦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𝑐𝑎𝑝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𝑃𝑜𝑝𝑢𝑙𝑎𝑡𝑖𝑜𝑛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24∗3600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∗2</m:t>
                      </m:r>
                    </m:oMath>
                  </m:oMathPara>
                </a14:m>
                <a:endParaRPr lang="tr-TR" dirty="0"/>
              </a:p>
              <a:p>
                <a:endParaRPr lang="tr-TR" dirty="0" smtClean="0"/>
              </a:p>
              <a:p>
                <a:endParaRPr lang="tr-TR" dirty="0"/>
              </a:p>
              <a:p>
                <a:r>
                  <a:rPr lang="tr-TR" dirty="0"/>
                  <a:t> </a:t>
                </a:r>
                <a:r>
                  <a:rPr lang="tr-TR" dirty="0" smtClean="0"/>
                  <a:t>      External flows entering the region </a:t>
                </a:r>
              </a:p>
              <a:p>
                <a:r>
                  <a:rPr lang="tr-TR" dirty="0"/>
                  <a:t> </a:t>
                </a:r>
                <a:r>
                  <a:rPr lang="tr-TR" dirty="0" smtClean="0"/>
                  <a:t>      have been calculated.</a:t>
                </a:r>
                <a:endParaRPr lang="tr-TR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212" y="1905000"/>
                <a:ext cx="4450601" cy="2557303"/>
              </a:xfrm>
              <a:prstGeom prst="rect">
                <a:avLst/>
              </a:prstGeom>
              <a:blipFill rotWithShape="0">
                <a:blip r:embed="rId3"/>
                <a:stretch>
                  <a:fillRect t="-1432" b="-262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2" y="1752600"/>
            <a:ext cx="6934200" cy="42159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4409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Pump Station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transmit water further </a:t>
            </a:r>
          </a:p>
          <a:p>
            <a:r>
              <a:rPr lang="en-US" dirty="0" smtClean="0"/>
              <a:t>To transmit water to an upper elevation</a:t>
            </a:r>
          </a:p>
          <a:p>
            <a:r>
              <a:rPr lang="en-US" b="1" dirty="0" smtClean="0"/>
              <a:t>To avoid deep excavations in wastewater transmission line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7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81000"/>
            <a:ext cx="9677401" cy="1219200"/>
          </a:xfrm>
        </p:spPr>
        <p:txBody>
          <a:bodyPr/>
          <a:lstStyle/>
          <a:p>
            <a:r>
              <a:rPr lang="en-US" dirty="0" smtClean="0"/>
              <a:t>Diameter and Slope Relation in Pipe Lines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2598708" y="1691141"/>
          <a:ext cx="6991409" cy="4699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5966"/>
                <a:gridCol w="1415966"/>
                <a:gridCol w="1422023"/>
                <a:gridCol w="1321488"/>
                <a:gridCol w="1415966"/>
              </a:tblGrid>
              <a:tr h="572184"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 dirty="0" err="1">
                          <a:effectLst/>
                        </a:rPr>
                        <a:t>Çap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 dirty="0">
                          <a:effectLst/>
                        </a:rPr>
                        <a:t>(mm)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Minimum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Eğim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Maksimum 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Eğim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Doluluk oranı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Max.baca aralığı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(m)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</a:tr>
              <a:tr h="343948"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  <a:sym typeface="Symbol" panose="05050102010706020507" pitchFamily="18" charset="2"/>
                        </a:rPr>
                        <a:t></a:t>
                      </a:r>
                      <a:r>
                        <a:rPr lang="en-US" sz="900" spc="-5">
                          <a:effectLst/>
                        </a:rPr>
                        <a:t> 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300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</a:tr>
              <a:tr h="343948"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  <a:sym typeface="Symbol" panose="05050102010706020507" pitchFamily="18" charset="2"/>
                        </a:rPr>
                        <a:t></a:t>
                      </a:r>
                      <a:r>
                        <a:rPr lang="en-US" sz="900" spc="-5">
                          <a:effectLst/>
                        </a:rPr>
                        <a:t> 300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500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</a:tr>
              <a:tr h="343948"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  <a:sym typeface="Symbol" panose="05050102010706020507" pitchFamily="18" charset="2"/>
                        </a:rPr>
                        <a:t></a:t>
                      </a:r>
                      <a:r>
                        <a:rPr lang="en-US" sz="900" spc="-5">
                          <a:effectLst/>
                        </a:rPr>
                        <a:t> 400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600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</a:tr>
              <a:tr h="343948"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  <a:sym typeface="Symbol" panose="05050102010706020507" pitchFamily="18" charset="2"/>
                        </a:rPr>
                        <a:t></a:t>
                      </a:r>
                      <a:r>
                        <a:rPr lang="en-US" sz="900" spc="-5">
                          <a:effectLst/>
                        </a:rPr>
                        <a:t> 500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800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</a:tr>
              <a:tr h="343948"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  <a:sym typeface="Symbol" panose="05050102010706020507" pitchFamily="18" charset="2"/>
                        </a:rPr>
                        <a:t></a:t>
                      </a:r>
                      <a:r>
                        <a:rPr lang="en-US" sz="900" spc="-5">
                          <a:effectLst/>
                        </a:rPr>
                        <a:t> 600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1000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</a:tr>
              <a:tr h="343948"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  <a:sym typeface="Symbol" panose="05050102010706020507" pitchFamily="18" charset="2"/>
                        </a:rPr>
                        <a:t></a:t>
                      </a:r>
                      <a:r>
                        <a:rPr lang="en-US" sz="900" spc="-5">
                          <a:effectLst/>
                        </a:rPr>
                        <a:t> 800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 dirty="0">
                          <a:effectLst/>
                        </a:rPr>
                        <a:t>1200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80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</a:tr>
              <a:tr h="343948"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  <a:sym typeface="Symbol" panose="05050102010706020507" pitchFamily="18" charset="2"/>
                        </a:rPr>
                        <a:t></a:t>
                      </a:r>
                      <a:r>
                        <a:rPr lang="en-US" sz="900" spc="-5">
                          <a:effectLst/>
                        </a:rPr>
                        <a:t> 1000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2000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100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</a:tr>
              <a:tr h="343948"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  <a:sym typeface="Symbol" panose="05050102010706020507" pitchFamily="18" charset="2"/>
                        </a:rPr>
                        <a:t></a:t>
                      </a:r>
                      <a:r>
                        <a:rPr lang="en-US" sz="900" spc="-5">
                          <a:effectLst/>
                        </a:rPr>
                        <a:t> 1200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2050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125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</a:tr>
              <a:tr h="343948"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  <a:sym typeface="Symbol" panose="05050102010706020507" pitchFamily="18" charset="2"/>
                        </a:rPr>
                        <a:t></a:t>
                      </a:r>
                      <a:r>
                        <a:rPr lang="en-US" sz="900" spc="-5">
                          <a:effectLst/>
                        </a:rPr>
                        <a:t> 1400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2100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80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150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</a:tr>
              <a:tr h="343948"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  <a:sym typeface="Symbol" panose="05050102010706020507" pitchFamily="18" charset="2"/>
                        </a:rPr>
                        <a:t></a:t>
                      </a:r>
                      <a:r>
                        <a:rPr lang="en-US" sz="900" spc="-5">
                          <a:effectLst/>
                        </a:rPr>
                        <a:t> 1600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2150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80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150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</a:tr>
              <a:tr h="343948"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  <a:sym typeface="Symbol" panose="05050102010706020507" pitchFamily="18" charset="2"/>
                        </a:rPr>
                        <a:t></a:t>
                      </a:r>
                      <a:r>
                        <a:rPr lang="en-US" sz="900" spc="-5">
                          <a:effectLst/>
                        </a:rPr>
                        <a:t> 2000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2250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80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150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</a:tr>
              <a:tr h="343948"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  <a:sym typeface="Symbol" panose="05050102010706020507" pitchFamily="18" charset="2"/>
                        </a:rPr>
                        <a:t></a:t>
                      </a:r>
                      <a:r>
                        <a:rPr lang="en-US" sz="900" spc="-5">
                          <a:effectLst/>
                        </a:rPr>
                        <a:t> 3000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2500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>
                          <a:effectLst/>
                        </a:rPr>
                        <a:t>     80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450"/>
                        </a:spcBef>
                        <a:spcAft>
                          <a:spcPts val="270"/>
                        </a:spcAft>
                        <a:tabLst>
                          <a:tab pos="-457200" algn="l"/>
                        </a:tabLst>
                      </a:pPr>
                      <a:r>
                        <a:rPr lang="en-US" sz="900" spc="-5" dirty="0">
                          <a:effectLst/>
                        </a:rPr>
                        <a:t>    150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410" marR="1841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98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996" y="381000"/>
            <a:ext cx="9144001" cy="1219200"/>
          </a:xfrm>
        </p:spPr>
        <p:txBody>
          <a:bodyPr/>
          <a:lstStyle/>
          <a:p>
            <a:r>
              <a:rPr lang="en-US" dirty="0" smtClean="0"/>
              <a:t>Discharges for Different Years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0474323"/>
              </p:ext>
            </p:extLst>
          </p:nvPr>
        </p:nvGraphicFramePr>
        <p:xfrm>
          <a:off x="1446212" y="2286000"/>
          <a:ext cx="10512862" cy="33991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2502"/>
                <a:gridCol w="2904550"/>
                <a:gridCol w="2904550"/>
                <a:gridCol w="2721260"/>
              </a:tblGrid>
              <a:tr h="87317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Q37 (</a:t>
                      </a:r>
                      <a:r>
                        <a:rPr lang="en-US" sz="1800" dirty="0" err="1">
                          <a:effectLst/>
                        </a:rPr>
                        <a:t>lt</a:t>
                      </a:r>
                      <a:r>
                        <a:rPr lang="en-US" sz="1800" dirty="0">
                          <a:effectLst/>
                        </a:rPr>
                        <a:t>/sec)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Q18 (</a:t>
                      </a:r>
                      <a:r>
                        <a:rPr lang="en-US" sz="1800" dirty="0" err="1">
                          <a:effectLst/>
                        </a:rPr>
                        <a:t>lt</a:t>
                      </a:r>
                      <a:r>
                        <a:rPr lang="en-US" sz="1800" dirty="0">
                          <a:effectLst/>
                        </a:rPr>
                        <a:t>/sec)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Q12 (lt/sec)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841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 Years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4,97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10,21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15,32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841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 Years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5,81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11,95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17,93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8419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35 Years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6,89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14,16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21,24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3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838200"/>
            <a:ext cx="10820400" cy="1219200"/>
          </a:xfrm>
        </p:spPr>
        <p:txBody>
          <a:bodyPr>
            <a:noAutofit/>
          </a:bodyPr>
          <a:lstStyle/>
          <a:p>
            <a:r>
              <a:rPr lang="en-US" sz="3200" dirty="0"/>
              <a:t>Pump Discharges and Pump Powers </a:t>
            </a:r>
            <a:r>
              <a:rPr lang="en-US" sz="3200" dirty="0" smtClean="0"/>
              <a:t>for years 2025,2040 </a:t>
            </a:r>
            <a:r>
              <a:rPr lang="en-US" sz="3200" dirty="0"/>
              <a:t>and 2050</a:t>
            </a:r>
            <a:br>
              <a:rPr lang="en-US" sz="3200" dirty="0"/>
            </a:b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301838"/>
              </p:ext>
            </p:extLst>
          </p:nvPr>
        </p:nvGraphicFramePr>
        <p:xfrm>
          <a:off x="1446212" y="2286000"/>
          <a:ext cx="10512862" cy="30965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9613"/>
                <a:gridCol w="2462223"/>
                <a:gridCol w="1632261"/>
                <a:gridCol w="1881249"/>
                <a:gridCol w="1410936"/>
                <a:gridCol w="1936580"/>
              </a:tblGrid>
              <a:tr h="69862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Year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Pump Type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Main Pump (Number)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Backup Pump (Number)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Discharge (lt/sec)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Pump Power (kW)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7862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2025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Submerged Pump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5,5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78620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2040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Submerged Pump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5,5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  <a:tr h="8255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2050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Submerged Pump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5,5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38" marR="44438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63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and Elevations of Waste Water Gathering Room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799" dirty="0"/>
          </a:p>
          <a:p>
            <a:r>
              <a:rPr lang="en-US" sz="1799" dirty="0" smtClean="0"/>
              <a:t>Height</a:t>
            </a:r>
            <a:r>
              <a:rPr lang="en-US" sz="1799" dirty="0"/>
              <a:t>						= 7.5 m</a:t>
            </a:r>
          </a:p>
          <a:p>
            <a:r>
              <a:rPr lang="en-US" sz="1799" dirty="0"/>
              <a:t>Length						= 4 m </a:t>
            </a:r>
          </a:p>
          <a:p>
            <a:r>
              <a:rPr lang="en-US" sz="1799" dirty="0"/>
              <a:t>Width 						= 3 m </a:t>
            </a:r>
          </a:p>
          <a:p>
            <a:r>
              <a:rPr lang="en-US" sz="1799" dirty="0"/>
              <a:t>Pump axis elevation			</a:t>
            </a:r>
            <a:r>
              <a:rPr lang="en-US" sz="1799" dirty="0" smtClean="0"/>
              <a:t>	</a:t>
            </a:r>
            <a:r>
              <a:rPr lang="en-US" sz="1799" dirty="0"/>
              <a:t>	= -1.749 m </a:t>
            </a:r>
          </a:p>
          <a:p>
            <a:r>
              <a:rPr lang="en-US" sz="1799" dirty="0"/>
              <a:t>Base elevation of waste water gathering room	 	= -2.03 m</a:t>
            </a:r>
          </a:p>
          <a:p>
            <a:r>
              <a:rPr lang="en-US" sz="1799" dirty="0"/>
              <a:t>Ground elevation of pump station			= +5 m</a:t>
            </a:r>
          </a:p>
          <a:p>
            <a:endParaRPr lang="en-US" sz="1799" dirty="0"/>
          </a:p>
        </p:txBody>
      </p:sp>
    </p:spTree>
    <p:extLst>
      <p:ext uri="{BB962C8B-B14F-4D97-AF65-F5344CB8AC3E}">
        <p14:creationId xmlns:p14="http://schemas.microsoft.com/office/powerpoint/2010/main" val="22070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212" y="-304800"/>
            <a:ext cx="9144001" cy="1219200"/>
          </a:xfrm>
        </p:spPr>
        <p:txBody>
          <a:bodyPr/>
          <a:lstStyle/>
          <a:p>
            <a:r>
              <a:rPr lang="en-US" dirty="0" smtClean="0"/>
              <a:t>Location of the Pump Station</a:t>
            </a:r>
            <a:endParaRPr lang="en-US" dirty="0"/>
          </a:p>
        </p:txBody>
      </p:sp>
      <p:pic>
        <p:nvPicPr>
          <p:cNvPr id="4098" name="Picture 2" descr="pompiş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143000"/>
            <a:ext cx="8610600" cy="54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84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3603" y="449186"/>
            <a:ext cx="9140825" cy="706437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Storm</a:t>
            </a:r>
            <a:r>
              <a:rPr lang="tr-TR" dirty="0" smtClean="0"/>
              <a:t> </a:t>
            </a:r>
            <a:r>
              <a:rPr lang="tr-TR" dirty="0" err="1" smtClean="0"/>
              <a:t>Water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03" y="1155623"/>
            <a:ext cx="9141619" cy="535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2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1" y="139444"/>
            <a:ext cx="10512862" cy="1046307"/>
          </a:xfrm>
        </p:spPr>
        <p:txBody>
          <a:bodyPr/>
          <a:lstStyle/>
          <a:p>
            <a:pPr algn="ctr"/>
            <a:r>
              <a:rPr lang="tr-TR" dirty="0" err="1" smtClean="0"/>
              <a:t>Storm</a:t>
            </a:r>
            <a:r>
              <a:rPr lang="tr-TR" dirty="0" smtClean="0"/>
              <a:t> </a:t>
            </a:r>
            <a:r>
              <a:rPr lang="tr-TR" dirty="0" err="1" smtClean="0"/>
              <a:t>Water</a:t>
            </a:r>
            <a:r>
              <a:rPr lang="tr-TR" dirty="0" smtClean="0"/>
              <a:t> in Nature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477" y="1155625"/>
            <a:ext cx="5573871" cy="5525090"/>
          </a:xfrm>
        </p:spPr>
      </p:pic>
    </p:spTree>
    <p:extLst>
      <p:ext uri="{BB962C8B-B14F-4D97-AF65-F5344CB8AC3E}">
        <p14:creationId xmlns:p14="http://schemas.microsoft.com/office/powerpoint/2010/main" val="1099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821777"/>
          </a:xfrm>
        </p:spPr>
        <p:txBody>
          <a:bodyPr/>
          <a:lstStyle/>
          <a:p>
            <a:pPr algn="ctr"/>
            <a:r>
              <a:rPr lang="tr-TR" dirty="0" err="1" smtClean="0"/>
              <a:t>Storm</a:t>
            </a:r>
            <a:r>
              <a:rPr lang="tr-TR" dirty="0" smtClean="0"/>
              <a:t> </a:t>
            </a:r>
            <a:r>
              <a:rPr lang="tr-TR" dirty="0" err="1" smtClean="0"/>
              <a:t>Water</a:t>
            </a:r>
            <a:r>
              <a:rPr lang="tr-TR" dirty="0" smtClean="0"/>
              <a:t> in Urban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71" y="1187700"/>
            <a:ext cx="5637082" cy="5492541"/>
          </a:xfrm>
        </p:spPr>
      </p:pic>
    </p:spTree>
    <p:extLst>
      <p:ext uri="{BB962C8B-B14F-4D97-AF65-F5344CB8AC3E}">
        <p14:creationId xmlns:p14="http://schemas.microsoft.com/office/powerpoint/2010/main" val="163134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Arsin</a:t>
            </a:r>
            <a:br>
              <a:rPr lang="tr-TR" dirty="0" smtClean="0"/>
            </a:b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7237412" y="1562878"/>
            <a:ext cx="4495800" cy="4685522"/>
          </a:xfrm>
        </p:spPr>
        <p:txBody>
          <a:bodyPr>
            <a:normAutofit/>
          </a:bodyPr>
          <a:lstStyle/>
          <a:p>
            <a:r>
              <a:rPr lang="tr-TR" dirty="0" smtClean="0"/>
              <a:t>A coastal town in Trabzon (7 kilometer coastline)</a:t>
            </a:r>
          </a:p>
          <a:p>
            <a:r>
              <a:rPr lang="tr-TR" dirty="0" smtClean="0"/>
              <a:t>Central and Rural Areal sum </a:t>
            </a:r>
            <a:r>
              <a:rPr lang="tr-TR" dirty="0"/>
              <a:t>of </a:t>
            </a:r>
            <a:r>
              <a:rPr lang="tr-TR" dirty="0" smtClean="0"/>
              <a:t>180 km</a:t>
            </a:r>
            <a:r>
              <a:rPr lang="tr-TR" baseline="30000" dirty="0" smtClean="0"/>
              <a:t>2  </a:t>
            </a:r>
          </a:p>
          <a:p>
            <a:r>
              <a:rPr lang="tr-TR" dirty="0" smtClean="0"/>
              <a:t>Population of 18,000 (Central)</a:t>
            </a:r>
          </a:p>
          <a:p>
            <a:r>
              <a:rPr lang="tr-TR" dirty="0" smtClean="0"/>
              <a:t>Main sources of income are from livestock and hazelnut</a:t>
            </a:r>
          </a:p>
          <a:p>
            <a:r>
              <a:rPr lang="tr-TR" dirty="0" smtClean="0"/>
              <a:t>Hosts an Industrial Site </a:t>
            </a:r>
            <a:endParaRPr lang="en-US" dirty="0" smtClean="0"/>
          </a:p>
        </p:txBody>
      </p:sp>
      <p:pic>
        <p:nvPicPr>
          <p:cNvPr id="1026" name="Picture 2" descr="http://arsin.bel.tr/inc/resim.asp?src=../Resim/Galeri/jg9mgajqee6v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12" y="1562878"/>
            <a:ext cx="4978400" cy="3733800"/>
          </a:xfrm>
          <a:prstGeom prst="rect">
            <a:avLst/>
          </a:prstGeom>
          <a:noFill/>
          <a:effectLst>
            <a:glow rad="12700">
              <a:schemeClr val="accent1">
                <a:alpha val="40000"/>
              </a:schemeClr>
            </a:glo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0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981" y="365923"/>
            <a:ext cx="10512862" cy="805739"/>
          </a:xfrm>
        </p:spPr>
        <p:txBody>
          <a:bodyPr/>
          <a:lstStyle/>
          <a:p>
            <a:pPr algn="ctr"/>
            <a:r>
              <a:rPr lang="tr-TR" dirty="0" err="1" smtClean="0"/>
              <a:t>Problems</a:t>
            </a:r>
            <a:r>
              <a:rPr lang="tr-TR" dirty="0" smtClean="0"/>
              <a:t> of </a:t>
            </a:r>
            <a:r>
              <a:rPr lang="tr-TR" dirty="0" err="1" smtClean="0"/>
              <a:t>run-off</a:t>
            </a:r>
            <a:r>
              <a:rPr lang="tr-TR" dirty="0" smtClean="0"/>
              <a:t> </a:t>
            </a:r>
            <a:r>
              <a:rPr lang="tr-TR" dirty="0" err="1" smtClean="0"/>
              <a:t>water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tr-TR" sz="3199" dirty="0" err="1"/>
              <a:t>Floods</a:t>
            </a:r>
            <a:endParaRPr lang="tr-TR" sz="3199" dirty="0"/>
          </a:p>
          <a:p>
            <a:pPr>
              <a:lnSpc>
                <a:spcPct val="200000"/>
              </a:lnSpc>
            </a:pPr>
            <a:r>
              <a:rPr lang="tr-TR" sz="3199" dirty="0" err="1"/>
              <a:t>Water</a:t>
            </a:r>
            <a:r>
              <a:rPr lang="tr-TR" sz="3199" dirty="0"/>
              <a:t> </a:t>
            </a:r>
            <a:r>
              <a:rPr lang="tr-TR" sz="3199" dirty="0" err="1"/>
              <a:t>pollution</a:t>
            </a:r>
            <a:endParaRPr lang="tr-TR" sz="3199" dirty="0"/>
          </a:p>
          <a:p>
            <a:pPr>
              <a:lnSpc>
                <a:spcPct val="200000"/>
              </a:lnSpc>
            </a:pPr>
            <a:r>
              <a:rPr lang="tr-TR" sz="3199" dirty="0" err="1"/>
              <a:t>Serviceability</a:t>
            </a:r>
            <a:r>
              <a:rPr lang="tr-TR" sz="3199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881" y="1826043"/>
            <a:ext cx="5903962" cy="390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8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 smtClean="0"/>
              <a:t>Storm</a:t>
            </a:r>
            <a:r>
              <a:rPr lang="tr-TR" dirty="0" smtClean="0"/>
              <a:t> </a:t>
            </a:r>
            <a:r>
              <a:rPr lang="tr-TR" dirty="0" err="1" smtClean="0"/>
              <a:t>Water</a:t>
            </a:r>
            <a:r>
              <a:rPr lang="tr-TR" dirty="0" smtClean="0"/>
              <a:t> </a:t>
            </a:r>
            <a:r>
              <a:rPr lang="tr-TR" dirty="0" err="1" smtClean="0"/>
              <a:t>Drainage</a:t>
            </a:r>
            <a:r>
              <a:rPr lang="tr-TR" dirty="0" smtClean="0"/>
              <a:t> </a:t>
            </a:r>
            <a:r>
              <a:rPr lang="tr-TR" dirty="0" err="1" smtClean="0"/>
              <a:t>System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22" y="1826042"/>
            <a:ext cx="9683180" cy="4350205"/>
          </a:xfrm>
        </p:spPr>
      </p:pic>
    </p:spTree>
    <p:extLst>
      <p:ext uri="{BB962C8B-B14F-4D97-AF65-F5344CB8AC3E}">
        <p14:creationId xmlns:p14="http://schemas.microsoft.com/office/powerpoint/2010/main" val="287023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Design </a:t>
            </a:r>
            <a:r>
              <a:rPr lang="tr-TR" dirty="0" err="1" smtClean="0"/>
              <a:t>Criteria</a:t>
            </a:r>
            <a:r>
              <a:rPr lang="tr-TR" dirty="0"/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Manholes &amp; </a:t>
                </a:r>
                <a:r>
                  <a:rPr lang="tr-TR" dirty="0" err="1" smtClean="0"/>
                  <a:t>Pipes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Placement</a:t>
                </a:r>
                <a:endParaRPr lang="tr-TR" dirty="0" smtClean="0"/>
              </a:p>
              <a:p>
                <a:r>
                  <a:rPr lang="tr-TR" dirty="0" err="1" smtClean="0"/>
                  <a:t>Discharge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calculations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using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rational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equation</a:t>
                </a:r>
                <a:endParaRPr lang="tr-TR" dirty="0" smtClean="0"/>
              </a:p>
              <a:p>
                <a:pPr marL="0" indent="0">
                  <a:buNone/>
                </a:pPr>
                <a:r>
                  <a:rPr lang="tr-TR" dirty="0"/>
                  <a:t> </a:t>
                </a:r>
                <a:r>
                  <a:rPr lang="tr-TR" dirty="0" smtClean="0"/>
                  <a:t>-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tr-TR" b="0" dirty="0" smtClean="0"/>
              </a:p>
              <a:p>
                <a:pPr marL="0" indent="0">
                  <a:buNone/>
                </a:pPr>
                <a:r>
                  <a:rPr lang="tr-TR" dirty="0" smtClean="0"/>
                  <a:t>   </a:t>
                </a:r>
                <a:r>
                  <a:rPr lang="tr-TR" dirty="0" err="1" smtClean="0"/>
                  <a:t>where</a:t>
                </a:r>
                <a:r>
                  <a:rPr lang="tr-TR" dirty="0" smtClean="0"/>
                  <a:t> C: </a:t>
                </a:r>
                <a:r>
                  <a:rPr lang="tr-TR" dirty="0" err="1" smtClean="0"/>
                  <a:t>run-off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coefficient</a:t>
                </a:r>
                <a:endParaRPr lang="tr-TR" dirty="0" smtClean="0"/>
              </a:p>
              <a:p>
                <a:pPr marL="0" indent="0">
                  <a:buNone/>
                </a:pPr>
                <a:r>
                  <a:rPr lang="tr-TR" dirty="0"/>
                  <a:t> </a:t>
                </a:r>
                <a:r>
                  <a:rPr lang="tr-TR" dirty="0" smtClean="0"/>
                  <a:t>               I: </a:t>
                </a:r>
                <a:r>
                  <a:rPr lang="tr-TR" dirty="0" err="1" smtClean="0"/>
                  <a:t>Rainfall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Density</a:t>
                </a:r>
                <a:endParaRPr lang="tr-TR" dirty="0" smtClean="0"/>
              </a:p>
              <a:p>
                <a:pPr marL="0" indent="0">
                  <a:buNone/>
                </a:pPr>
                <a:r>
                  <a:rPr lang="tr-TR" dirty="0"/>
                  <a:t> </a:t>
                </a:r>
                <a:r>
                  <a:rPr lang="tr-TR" dirty="0" smtClean="0"/>
                  <a:t>               A: </a:t>
                </a:r>
                <a:r>
                  <a:rPr lang="tr-TR" dirty="0" err="1" smtClean="0"/>
                  <a:t>Basin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Area</a:t>
                </a:r>
                <a:endParaRPr lang="tr-TR" dirty="0" smtClean="0"/>
              </a:p>
              <a:p>
                <a:r>
                  <a:rPr lang="tr-TR" dirty="0" err="1" smtClean="0"/>
                  <a:t>Manning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Equation</a:t>
                </a:r>
                <a:endParaRPr lang="tr-TR" dirty="0" smtClean="0"/>
              </a:p>
              <a:p>
                <a:endParaRPr lang="tr-TR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367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 smtClean="0"/>
              <a:t>Conclusion</a:t>
            </a: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Research</a:t>
            </a:r>
            <a:r>
              <a:rPr lang="tr-TR" dirty="0" smtClean="0"/>
              <a:t> on </a:t>
            </a:r>
            <a:r>
              <a:rPr lang="tr-TR" dirty="0" err="1" smtClean="0"/>
              <a:t>area</a:t>
            </a:r>
            <a:endParaRPr lang="tr-TR" dirty="0" smtClean="0"/>
          </a:p>
          <a:p>
            <a:r>
              <a:rPr lang="tr-TR" dirty="0" err="1" smtClean="0"/>
              <a:t>Calculation</a:t>
            </a:r>
            <a:r>
              <a:rPr lang="tr-TR" dirty="0" smtClean="0"/>
              <a:t> of </a:t>
            </a:r>
            <a:r>
              <a:rPr lang="tr-TR" dirty="0" err="1" smtClean="0"/>
              <a:t>population</a:t>
            </a:r>
            <a:endParaRPr lang="tr-TR" dirty="0" smtClean="0"/>
          </a:p>
          <a:p>
            <a:r>
              <a:rPr lang="tr-TR" dirty="0" err="1" smtClean="0"/>
              <a:t>Specify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general </a:t>
            </a:r>
            <a:r>
              <a:rPr lang="tr-TR" dirty="0" err="1" smtClean="0"/>
              <a:t>system</a:t>
            </a:r>
            <a:endParaRPr lang="tr-TR" dirty="0"/>
          </a:p>
          <a:p>
            <a:r>
              <a:rPr lang="tr-TR" dirty="0" err="1" smtClean="0"/>
              <a:t>Detailed</a:t>
            </a:r>
            <a:r>
              <a:rPr lang="tr-TR" dirty="0" smtClean="0"/>
              <a:t> </a:t>
            </a:r>
            <a:r>
              <a:rPr lang="tr-TR" dirty="0" err="1" smtClean="0"/>
              <a:t>placement</a:t>
            </a:r>
            <a:r>
              <a:rPr lang="tr-TR" dirty="0" smtClean="0"/>
              <a:t> on </a:t>
            </a:r>
            <a:r>
              <a:rPr lang="tr-TR" dirty="0" err="1" smtClean="0"/>
              <a:t>selected</a:t>
            </a:r>
            <a:r>
              <a:rPr lang="tr-TR" dirty="0" smtClean="0"/>
              <a:t> </a:t>
            </a:r>
            <a:r>
              <a:rPr lang="tr-TR" dirty="0" err="1" smtClean="0"/>
              <a:t>area</a:t>
            </a:r>
            <a:endParaRPr lang="tr-TR" dirty="0" smtClean="0"/>
          </a:p>
          <a:p>
            <a:r>
              <a:rPr lang="tr-TR" dirty="0" err="1" smtClean="0"/>
              <a:t>Pump</a:t>
            </a:r>
            <a:r>
              <a:rPr lang="tr-TR" dirty="0" smtClean="0"/>
              <a:t> </a:t>
            </a:r>
            <a:r>
              <a:rPr lang="tr-TR" dirty="0" err="1" smtClean="0"/>
              <a:t>station</a:t>
            </a:r>
            <a:r>
              <a:rPr lang="tr-TR" dirty="0" smtClean="0"/>
              <a:t> </a:t>
            </a:r>
            <a:r>
              <a:rPr lang="tr-TR" dirty="0" err="1" smtClean="0"/>
              <a:t>design</a:t>
            </a:r>
            <a:endParaRPr lang="tr-TR" dirty="0" smtClean="0"/>
          </a:p>
          <a:p>
            <a:r>
              <a:rPr lang="tr-TR" dirty="0" err="1" smtClean="0"/>
              <a:t>Storm</a:t>
            </a:r>
            <a:r>
              <a:rPr lang="tr-TR" dirty="0" smtClean="0"/>
              <a:t> </a:t>
            </a:r>
            <a:r>
              <a:rPr lang="tr-TR" dirty="0" err="1" smtClean="0"/>
              <a:t>water</a:t>
            </a:r>
            <a:r>
              <a:rPr lang="tr-TR" dirty="0" smtClean="0"/>
              <a:t> </a:t>
            </a:r>
            <a:r>
              <a:rPr lang="tr-TR" dirty="0" err="1" smtClean="0"/>
              <a:t>pipeline</a:t>
            </a:r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7469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 smtClean="0"/>
              <a:t>What</a:t>
            </a:r>
            <a:r>
              <a:rPr lang="tr-TR" dirty="0" smtClean="0"/>
              <a:t> is </a:t>
            </a:r>
            <a:r>
              <a:rPr lang="tr-TR" dirty="0" err="1" smtClean="0"/>
              <a:t>next</a:t>
            </a:r>
            <a:r>
              <a:rPr lang="tr-TR" dirty="0" smtClean="0"/>
              <a:t>?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tr-TR" sz="1600" dirty="0" err="1" smtClean="0"/>
              <a:t>Detailed</a:t>
            </a:r>
            <a:r>
              <a:rPr lang="tr-TR" sz="1600" dirty="0" smtClean="0"/>
              <a:t> </a:t>
            </a:r>
            <a:r>
              <a:rPr lang="tr-TR" sz="1600" dirty="0" err="1" smtClean="0"/>
              <a:t>Pump</a:t>
            </a:r>
            <a:r>
              <a:rPr lang="tr-TR" sz="1600" dirty="0" smtClean="0"/>
              <a:t> Design</a:t>
            </a:r>
          </a:p>
          <a:p>
            <a:pPr lvl="1">
              <a:lnSpc>
                <a:spcPct val="150000"/>
              </a:lnSpc>
            </a:pPr>
            <a:r>
              <a:rPr lang="tr-TR" sz="1200" dirty="0" err="1" smtClean="0"/>
              <a:t>Calculations</a:t>
            </a:r>
            <a:r>
              <a:rPr lang="tr-TR" sz="1200" dirty="0" smtClean="0"/>
              <a:t> of </a:t>
            </a:r>
            <a:r>
              <a:rPr lang="tr-TR" sz="1200" dirty="0" err="1" smtClean="0"/>
              <a:t>valves</a:t>
            </a:r>
            <a:r>
              <a:rPr lang="tr-TR" sz="1200" dirty="0" smtClean="0"/>
              <a:t> </a:t>
            </a:r>
            <a:r>
              <a:rPr lang="tr-TR" sz="1200" dirty="0" err="1" smtClean="0"/>
              <a:t>and</a:t>
            </a:r>
            <a:r>
              <a:rPr lang="tr-TR" sz="1200" dirty="0" smtClean="0"/>
              <a:t> </a:t>
            </a:r>
            <a:r>
              <a:rPr lang="tr-TR" sz="1200" dirty="0" err="1" smtClean="0"/>
              <a:t>waterhammer</a:t>
            </a:r>
            <a:endParaRPr lang="tr-TR" sz="1200" dirty="0" smtClean="0"/>
          </a:p>
          <a:p>
            <a:pPr>
              <a:lnSpc>
                <a:spcPct val="150000"/>
              </a:lnSpc>
            </a:pPr>
            <a:r>
              <a:rPr lang="tr-TR" sz="1600" dirty="0" err="1" smtClean="0"/>
              <a:t>Storm</a:t>
            </a:r>
            <a:r>
              <a:rPr lang="tr-TR" sz="1600" dirty="0" smtClean="0"/>
              <a:t> </a:t>
            </a:r>
            <a:r>
              <a:rPr lang="tr-TR" sz="1600" dirty="0" err="1"/>
              <a:t>water</a:t>
            </a:r>
            <a:r>
              <a:rPr lang="tr-TR" sz="1600" dirty="0"/>
              <a:t> </a:t>
            </a:r>
            <a:r>
              <a:rPr lang="tr-TR" sz="1600" dirty="0" err="1"/>
              <a:t>calculations</a:t>
            </a:r>
            <a:endParaRPr lang="tr-TR" sz="1600" dirty="0"/>
          </a:p>
          <a:p>
            <a:pPr lvl="1">
              <a:lnSpc>
                <a:spcPct val="150000"/>
              </a:lnSpc>
            </a:pPr>
            <a:r>
              <a:rPr lang="tr-TR" sz="1400" dirty="0" err="1"/>
              <a:t>Pipe</a:t>
            </a:r>
            <a:r>
              <a:rPr lang="tr-TR" sz="1400" dirty="0"/>
              <a:t> </a:t>
            </a:r>
            <a:r>
              <a:rPr lang="tr-TR" sz="1400" dirty="0" err="1"/>
              <a:t>diameters</a:t>
            </a:r>
            <a:endParaRPr lang="tr-TR" sz="1400" dirty="0"/>
          </a:p>
          <a:p>
            <a:pPr lvl="1">
              <a:lnSpc>
                <a:spcPct val="150000"/>
              </a:lnSpc>
            </a:pPr>
            <a:r>
              <a:rPr lang="tr-TR" sz="1400" dirty="0" err="1" smtClean="0"/>
              <a:t>Discharge</a:t>
            </a:r>
            <a:r>
              <a:rPr lang="tr-TR" sz="1400" dirty="0"/>
              <a:t> on </a:t>
            </a:r>
            <a:r>
              <a:rPr lang="tr-TR" sz="1400" dirty="0" err="1"/>
              <a:t>each</a:t>
            </a:r>
            <a:r>
              <a:rPr lang="tr-TR" sz="1400" dirty="0"/>
              <a:t> </a:t>
            </a:r>
            <a:r>
              <a:rPr lang="tr-TR" sz="1400" dirty="0" err="1" smtClean="0"/>
              <a:t>pipe</a:t>
            </a:r>
            <a:endParaRPr lang="tr-TR" sz="1400" dirty="0"/>
          </a:p>
          <a:p>
            <a:pPr>
              <a:lnSpc>
                <a:spcPct val="150000"/>
              </a:lnSpc>
            </a:pPr>
            <a:r>
              <a:rPr lang="tr-TR" sz="1600" dirty="0" err="1"/>
              <a:t>Detailed</a:t>
            </a:r>
            <a:r>
              <a:rPr lang="tr-TR" sz="1600" dirty="0"/>
              <a:t> </a:t>
            </a:r>
            <a:r>
              <a:rPr lang="tr-TR" sz="1600" dirty="0" err="1"/>
              <a:t>design</a:t>
            </a:r>
            <a:r>
              <a:rPr lang="tr-TR" sz="1600" dirty="0"/>
              <a:t> of </a:t>
            </a:r>
            <a:r>
              <a:rPr lang="tr-TR" sz="1600" dirty="0" err="1"/>
              <a:t>wastewater</a:t>
            </a:r>
            <a:r>
              <a:rPr lang="tr-TR" sz="1600" dirty="0"/>
              <a:t> network </a:t>
            </a:r>
            <a:endParaRPr lang="tr-TR" sz="1600" dirty="0" smtClean="0"/>
          </a:p>
          <a:p>
            <a:pPr lvl="1">
              <a:lnSpc>
                <a:spcPct val="150000"/>
              </a:lnSpc>
            </a:pPr>
            <a:r>
              <a:rPr lang="tr-TR" sz="1400" dirty="0" err="1"/>
              <a:t>Pipe</a:t>
            </a:r>
            <a:r>
              <a:rPr lang="tr-TR" sz="1400" dirty="0"/>
              <a:t> </a:t>
            </a:r>
            <a:r>
              <a:rPr lang="tr-TR" sz="1400" dirty="0" err="1"/>
              <a:t>diameters</a:t>
            </a:r>
            <a:endParaRPr lang="tr-TR" sz="1400" dirty="0"/>
          </a:p>
          <a:p>
            <a:pPr lvl="1">
              <a:lnSpc>
                <a:spcPct val="150000"/>
              </a:lnSpc>
            </a:pPr>
            <a:r>
              <a:rPr lang="tr-TR" sz="1400" dirty="0" err="1"/>
              <a:t>Discharges</a:t>
            </a:r>
            <a:r>
              <a:rPr lang="tr-TR" sz="1400" dirty="0"/>
              <a:t> on </a:t>
            </a:r>
            <a:r>
              <a:rPr lang="tr-TR" sz="1400" dirty="0" err="1" smtClean="0"/>
              <a:t>each</a:t>
            </a:r>
            <a:r>
              <a:rPr lang="tr-TR" sz="1400" dirty="0" smtClean="0"/>
              <a:t> </a:t>
            </a:r>
            <a:r>
              <a:rPr lang="tr-TR" sz="1400" dirty="0" err="1" smtClean="0"/>
              <a:t>pipe</a:t>
            </a:r>
            <a:endParaRPr lang="tr-TR" sz="1600" dirty="0" smtClean="0"/>
          </a:p>
          <a:p>
            <a:pPr>
              <a:lnSpc>
                <a:spcPct val="150000"/>
              </a:lnSpc>
            </a:pPr>
            <a:r>
              <a:rPr lang="tr-TR" sz="1600" dirty="0" err="1" smtClean="0"/>
              <a:t>Cost</a:t>
            </a:r>
            <a:r>
              <a:rPr lang="tr-TR" sz="1600" dirty="0" smtClean="0"/>
              <a:t> </a:t>
            </a:r>
            <a:r>
              <a:rPr lang="tr-TR" sz="1600" dirty="0" err="1" smtClean="0"/>
              <a:t>Estimation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50283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381000"/>
            <a:ext cx="8931275" cy="5953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5731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-76200"/>
            <a:ext cx="10506075" cy="61134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6567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1604655"/>
            <a:ext cx="6092825" cy="435888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7000"/>
              </a:lnSpc>
              <a:spcAft>
                <a:spcPts val="0"/>
              </a:spcAft>
            </a:pPr>
            <a:endParaRPr lang="tr-TR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2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u="sng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</a:t>
            </a:r>
            <a:r>
              <a:rPr lang="en-US" sz="2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://www.worldbank.org/</a:t>
            </a:r>
            <a:endParaRPr lang="tr-TR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http://www.dizayngrup.com/</a:t>
            </a:r>
            <a:endParaRPr lang="tr-TR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http://www.ilbank.gov.tr/</a:t>
            </a:r>
            <a:endParaRPr lang="tr-TR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http://www.61saat.com/bolgesel/arsin-osb-de-istihdam-ve-ihracat-rakamlari-aciklandi-h241734.html</a:t>
            </a:r>
            <a:endParaRPr lang="tr-TR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http://www.ajanstrabzon.com/davutoglu-arsinin-onunde-yatirim-adasi-kuruyoruz.html</a:t>
            </a:r>
            <a:endParaRPr lang="tr-TR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http://www.haberx.com/bakan_isik_arsinde_yatirim_adasini_gorusecek%2817,n,12044910,494%29.aspx</a:t>
            </a:r>
            <a:endParaRPr lang="tr-TR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http://www.haber711.com/trabzon-turizmi-gelisiyor/</a:t>
            </a:r>
            <a:endParaRPr lang="tr-TR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http://trabzon.tarim.gov.tr/Haber/66/Ilimiz-Projelerle-Gelisiyor</a:t>
            </a:r>
            <a:endParaRPr lang="tr-T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1212" y="9144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3600" dirty="0" err="1" smtClean="0"/>
              <a:t>References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1706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612" y="152400"/>
            <a:ext cx="9144001" cy="1219200"/>
          </a:xfrm>
        </p:spPr>
        <p:txBody>
          <a:bodyPr/>
          <a:lstStyle/>
          <a:p>
            <a:r>
              <a:rPr lang="en-US" dirty="0" smtClean="0"/>
              <a:t>Population Estimation</a:t>
            </a:r>
            <a:br>
              <a:rPr lang="en-US" dirty="0" smtClean="0"/>
            </a:br>
            <a:endParaRPr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946462068"/>
              </p:ext>
            </p:extLst>
          </p:nvPr>
        </p:nvGraphicFramePr>
        <p:xfrm>
          <a:off x="2055812" y="1524000"/>
          <a:ext cx="8991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9448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Extrapolation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79613" y="1828800"/>
            <a:ext cx="8686799" cy="4419600"/>
          </a:xfrm>
        </p:spPr>
        <p:txBody>
          <a:bodyPr/>
          <a:lstStyle/>
          <a:p>
            <a:r>
              <a:rPr lang="en-US" dirty="0"/>
              <a:t>Arithmetic Extrapolation</a:t>
            </a:r>
          </a:p>
          <a:p>
            <a:r>
              <a:rPr lang="en-US" dirty="0"/>
              <a:t>Geometric Extrapolation</a:t>
            </a:r>
          </a:p>
          <a:p>
            <a:r>
              <a:rPr lang="en-US" dirty="0"/>
              <a:t>Turkish Bank of </a:t>
            </a:r>
            <a:r>
              <a:rPr lang="en-US" dirty="0" smtClean="0"/>
              <a:t>Provinces</a:t>
            </a:r>
            <a:r>
              <a:rPr lang="tr-TR" dirty="0" smtClean="0"/>
              <a:t> </a:t>
            </a:r>
            <a:r>
              <a:rPr lang="tr-TR" smtClean="0"/>
              <a:t>Method</a:t>
            </a:r>
            <a:endParaRPr lang="en-US" dirty="0"/>
          </a:p>
          <a:p>
            <a:r>
              <a:rPr lang="en-US" dirty="0"/>
              <a:t>Logistic S Curve Method</a:t>
            </a:r>
          </a:p>
          <a:p>
            <a:r>
              <a:rPr lang="en-US" dirty="0"/>
              <a:t>Declining Growth Rate Method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8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628220027"/>
              </p:ext>
            </p:extLst>
          </p:nvPr>
        </p:nvGraphicFramePr>
        <p:xfrm>
          <a:off x="1293812" y="228600"/>
          <a:ext cx="10466387" cy="6451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699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apture 1 Ars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85" y="21021"/>
            <a:ext cx="3796748" cy="4035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223" y="717090"/>
            <a:ext cx="5666667" cy="3342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681" y="549931"/>
            <a:ext cx="3996419" cy="537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97" y="3238431"/>
            <a:ext cx="5761905" cy="35714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27812" y="6172200"/>
            <a:ext cx="5330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Population Estimation= 30,000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0852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17612" y="838200"/>
            <a:ext cx="9140825" cy="2387600"/>
          </a:xfrm>
        </p:spPr>
        <p:txBody>
          <a:bodyPr>
            <a:noAutofit/>
          </a:bodyPr>
          <a:lstStyle/>
          <a:p>
            <a:pPr algn="ctr"/>
            <a:r>
              <a:rPr lang="tr-TR" sz="6000" b="1" dirty="0" smtClean="0"/>
              <a:t/>
            </a:r>
            <a:br>
              <a:rPr lang="tr-TR" sz="6000" b="1" dirty="0" smtClean="0"/>
            </a:br>
            <a:r>
              <a:rPr lang="tr-TR" sz="6000" b="1" dirty="0" smtClean="0"/>
              <a:t>ESTIMATING WASTEWATER QUANTITY</a:t>
            </a:r>
            <a:endParaRPr lang="tr-TR" sz="6000" b="1" dirty="0"/>
          </a:p>
        </p:txBody>
      </p:sp>
    </p:spTree>
    <p:extLst>
      <p:ext uri="{BB962C8B-B14F-4D97-AF65-F5344CB8AC3E}">
        <p14:creationId xmlns:p14="http://schemas.microsoft.com/office/powerpoint/2010/main" val="299842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747" y="0"/>
            <a:ext cx="4851328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523998" y="-228600"/>
            <a:ext cx="9140825" cy="238601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/>
              <a:t>BANK OF PROVINCES </a:t>
            </a:r>
            <a:r>
              <a:rPr lang="tr-TR" sz="4800" b="1" dirty="0" smtClean="0"/>
              <a:t>SPECIFICATIONS</a:t>
            </a:r>
            <a:endParaRPr lang="tr-TR" sz="4800" b="1" dirty="0"/>
          </a:p>
        </p:txBody>
      </p:sp>
    </p:spTree>
    <p:extLst>
      <p:ext uri="{BB962C8B-B14F-4D97-AF65-F5344CB8AC3E}">
        <p14:creationId xmlns:p14="http://schemas.microsoft.com/office/powerpoint/2010/main" val="65742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cean Waves 16x9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 Waves">
      <a:dk1>
        <a:sysClr val="windowText" lastClr="000000"/>
      </a:dk1>
      <a:lt1>
        <a:sysClr val="window" lastClr="FFFFFF"/>
      </a:lt1>
      <a:dk2>
        <a:srgbClr val="134251"/>
      </a:dk2>
      <a:lt2>
        <a:srgbClr val="83BEC0"/>
      </a:lt2>
      <a:accent1>
        <a:srgbClr val="339C9F"/>
      </a:accent1>
      <a:accent2>
        <a:srgbClr val="E68010"/>
      </a:accent2>
      <a:accent3>
        <a:srgbClr val="8EB414"/>
      </a:accent3>
      <a:accent4>
        <a:srgbClr val="0CB89B"/>
      </a:accent4>
      <a:accent5>
        <a:srgbClr val="ECB720"/>
      </a:accent5>
      <a:accent6>
        <a:srgbClr val="319762"/>
      </a:accent6>
      <a:hlink>
        <a:srgbClr val="E68010"/>
      </a:hlink>
      <a:folHlink>
        <a:srgbClr val="339C9F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C664D9D-6EFF-43CB-87EB-95CB91A04A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waves nature presentation (widescreen)</Template>
  <TotalTime>0</TotalTime>
  <Words>755</Words>
  <Application>Microsoft Office PowerPoint</Application>
  <PresentationFormat>Özel</PresentationFormat>
  <Paragraphs>339</Paragraphs>
  <Slides>37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 Math</vt:lpstr>
      <vt:lpstr>Century Gothic</vt:lpstr>
      <vt:lpstr>Symbol</vt:lpstr>
      <vt:lpstr>Times New Roman</vt:lpstr>
      <vt:lpstr>Ocean Waves 16x9</vt:lpstr>
      <vt:lpstr>MIDDLE EAST TECHNICAL UNIVERSITY  DEPARTMENT OF CIVIL ENGINEERING </vt:lpstr>
      <vt:lpstr>PowerPoint Sunusu</vt:lpstr>
      <vt:lpstr>Arsin </vt:lpstr>
      <vt:lpstr>Population Estimation </vt:lpstr>
      <vt:lpstr>Population Extrapolation Methods</vt:lpstr>
      <vt:lpstr>PowerPoint Sunusu</vt:lpstr>
      <vt:lpstr>PowerPoint Sunusu</vt:lpstr>
      <vt:lpstr> ESTIMATING WASTEWATER QUANTITY</vt:lpstr>
      <vt:lpstr>BANK OF PROVINCES SPECIFICATIONS</vt:lpstr>
      <vt:lpstr>POPULATION VERSUS DAILY DEMAND</vt:lpstr>
      <vt:lpstr>DIVISION OF ARSIN REGION</vt:lpstr>
      <vt:lpstr>REGIONS OUTPUT DISCHARGES</vt:lpstr>
      <vt:lpstr>REGIONS OUTPUT DISCHARGES</vt:lpstr>
      <vt:lpstr>PowerPoint Sunusu</vt:lpstr>
      <vt:lpstr>SLOPE PROVISIONS OF BANK OF PROVINCES</vt:lpstr>
      <vt:lpstr>ROUGH ESTIMATION OF MAIN PIPES DIAMETER BETWEEN STATIONS</vt:lpstr>
      <vt:lpstr>Selected Area </vt:lpstr>
      <vt:lpstr>PowerPoint Sunusu</vt:lpstr>
      <vt:lpstr>Detailing</vt:lpstr>
      <vt:lpstr>External Flows</vt:lpstr>
      <vt:lpstr>Pump Station </vt:lpstr>
      <vt:lpstr>Diameter and Slope Relation in Pipe Lines</vt:lpstr>
      <vt:lpstr>Discharges for Different Years</vt:lpstr>
      <vt:lpstr>Pump Discharges and Pump Powers for years 2025,2040 and 2050 </vt:lpstr>
      <vt:lpstr>Dimensions and Elevations of Waste Water Gathering Room</vt:lpstr>
      <vt:lpstr>Location of the Pump Station</vt:lpstr>
      <vt:lpstr>Storm Water</vt:lpstr>
      <vt:lpstr>Storm Water in Nature</vt:lpstr>
      <vt:lpstr>Storm Water in Urban</vt:lpstr>
      <vt:lpstr>Problems of run-off water</vt:lpstr>
      <vt:lpstr>Storm Water Drainage System</vt:lpstr>
      <vt:lpstr>Design Criteria </vt:lpstr>
      <vt:lpstr>Conclusion</vt:lpstr>
      <vt:lpstr>What is next?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2015-11-21T16:17:37Z</dcterms:created>
  <dcterms:modified xsi:type="dcterms:W3CDTF">2023-12-06T00:43:59Z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TC029010259991</vt:lpwstr>
  </property>
</Properties>
</file>